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4"/>
    <p:sldMasterId id="2147483866" r:id="rId5"/>
    <p:sldMasterId id="2147483876" r:id="rId6"/>
    <p:sldMasterId id="2147483891" r:id="rId7"/>
    <p:sldMasterId id="2147483898" r:id="rId8"/>
    <p:sldMasterId id="2147483904" r:id="rId9"/>
  </p:sldMasterIdLst>
  <p:notesMasterIdLst>
    <p:notesMasterId r:id="rId55"/>
  </p:notesMasterIdLst>
  <p:sldIdLst>
    <p:sldId id="256" r:id="rId10"/>
    <p:sldId id="322" r:id="rId11"/>
    <p:sldId id="258" r:id="rId12"/>
    <p:sldId id="343" r:id="rId13"/>
    <p:sldId id="340" r:id="rId14"/>
    <p:sldId id="341" r:id="rId15"/>
    <p:sldId id="342" r:id="rId16"/>
    <p:sldId id="349" r:id="rId17"/>
    <p:sldId id="350" r:id="rId18"/>
    <p:sldId id="346" r:id="rId19"/>
    <p:sldId id="316" r:id="rId20"/>
    <p:sldId id="351" r:id="rId21"/>
    <p:sldId id="345" r:id="rId22"/>
    <p:sldId id="261" r:id="rId23"/>
    <p:sldId id="295" r:id="rId24"/>
    <p:sldId id="352" r:id="rId25"/>
    <p:sldId id="353" r:id="rId26"/>
    <p:sldId id="347" r:id="rId27"/>
    <p:sldId id="307" r:id="rId28"/>
    <p:sldId id="348" r:id="rId29"/>
    <p:sldId id="1044" r:id="rId30"/>
    <p:sldId id="978" r:id="rId31"/>
    <p:sldId id="1064" r:id="rId32"/>
    <p:sldId id="1070" r:id="rId33"/>
    <p:sldId id="1085" r:id="rId34"/>
    <p:sldId id="511" r:id="rId35"/>
    <p:sldId id="1073" r:id="rId36"/>
    <p:sldId id="1087" r:id="rId37"/>
    <p:sldId id="1072" r:id="rId38"/>
    <p:sldId id="1081" r:id="rId39"/>
    <p:sldId id="1067" r:id="rId40"/>
    <p:sldId id="1063" r:id="rId41"/>
    <p:sldId id="1068" r:id="rId42"/>
    <p:sldId id="1069" r:id="rId43"/>
    <p:sldId id="1088" r:id="rId44"/>
    <p:sldId id="549" r:id="rId45"/>
    <p:sldId id="550" r:id="rId46"/>
    <p:sldId id="1074" r:id="rId47"/>
    <p:sldId id="1090" r:id="rId48"/>
    <p:sldId id="1089" r:id="rId49"/>
    <p:sldId id="1076" r:id="rId50"/>
    <p:sldId id="1079" r:id="rId51"/>
    <p:sldId id="277" r:id="rId52"/>
    <p:sldId id="1077" r:id="rId53"/>
    <p:sldId id="304" r:id="rId54"/>
  </p:sldIdLst>
  <p:sldSz cx="12192000" cy="6858000"/>
  <p:notesSz cx="6858000" cy="241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7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7"/>
    <a:srgbClr val="E7E8ED"/>
    <a:srgbClr val="4BA161"/>
    <a:srgbClr val="545454"/>
    <a:srgbClr val="009B48"/>
    <a:srgbClr val="008E44"/>
    <a:srgbClr val="FFEC01"/>
    <a:srgbClr val="D6171F"/>
    <a:srgbClr val="CBC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16" autoAdjust="0"/>
  </p:normalViewPr>
  <p:slideViewPr>
    <p:cSldViewPr snapToGrid="0">
      <p:cViewPr varScale="1">
        <p:scale>
          <a:sx n="67" d="100"/>
          <a:sy n="67" d="100"/>
        </p:scale>
        <p:origin x="1267" y="53"/>
      </p:cViewPr>
      <p:guideLst>
        <p:guide orient="horz" pos="2999"/>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ys Kurt" userId="e2277fef-9b95-451c-a9db-4d36403fe633" providerId="ADAL" clId="{6A5C79B8-6461-406F-B238-96F1FF36A99C}"/>
    <pc:docChg chg="modSld">
      <pc:chgData name="Peys Kurt" userId="e2277fef-9b95-451c-a9db-4d36403fe633" providerId="ADAL" clId="{6A5C79B8-6461-406F-B238-96F1FF36A99C}" dt="2020-06-28T19:45:32.104" v="15" actId="20577"/>
      <pc:docMkLst>
        <pc:docMk/>
      </pc:docMkLst>
      <pc:sldChg chg="modNotesTx">
        <pc:chgData name="Peys Kurt" userId="e2277fef-9b95-451c-a9db-4d36403fe633" providerId="ADAL" clId="{6A5C79B8-6461-406F-B238-96F1FF36A99C}" dt="2020-06-28T19:44:09.666" v="1" actId="20577"/>
        <pc:sldMkLst>
          <pc:docMk/>
          <pc:sldMk cId="3704037719" sldId="340"/>
        </pc:sldMkLst>
      </pc:sldChg>
      <pc:sldChg chg="modNotesTx">
        <pc:chgData name="Peys Kurt" userId="e2277fef-9b95-451c-a9db-4d36403fe633" providerId="ADAL" clId="{6A5C79B8-6461-406F-B238-96F1FF36A99C}" dt="2020-06-28T19:44:13.259" v="2" actId="20577"/>
        <pc:sldMkLst>
          <pc:docMk/>
          <pc:sldMk cId="873518678" sldId="341"/>
        </pc:sldMkLst>
      </pc:sldChg>
      <pc:sldChg chg="modNotesTx">
        <pc:chgData name="Peys Kurt" userId="e2277fef-9b95-451c-a9db-4d36403fe633" providerId="ADAL" clId="{6A5C79B8-6461-406F-B238-96F1FF36A99C}" dt="2020-06-28T19:44:20.783" v="3" actId="20577"/>
        <pc:sldMkLst>
          <pc:docMk/>
          <pc:sldMk cId="1833062698" sldId="342"/>
        </pc:sldMkLst>
      </pc:sldChg>
      <pc:sldChg chg="modNotesTx">
        <pc:chgData name="Peys Kurt" userId="e2277fef-9b95-451c-a9db-4d36403fe633" providerId="ADAL" clId="{6A5C79B8-6461-406F-B238-96F1FF36A99C}" dt="2020-06-28T19:44:05.173" v="0" actId="20577"/>
        <pc:sldMkLst>
          <pc:docMk/>
          <pc:sldMk cId="3760498699" sldId="343"/>
        </pc:sldMkLst>
      </pc:sldChg>
      <pc:sldChg chg="modNotesTx">
        <pc:chgData name="Peys Kurt" userId="e2277fef-9b95-451c-a9db-4d36403fe633" providerId="ADAL" clId="{6A5C79B8-6461-406F-B238-96F1FF36A99C}" dt="2020-06-28T19:44:24.576" v="4" actId="20577"/>
        <pc:sldMkLst>
          <pc:docMk/>
          <pc:sldMk cId="3870281971" sldId="349"/>
        </pc:sldMkLst>
      </pc:sldChg>
      <pc:sldChg chg="modNotesTx">
        <pc:chgData name="Peys Kurt" userId="e2277fef-9b95-451c-a9db-4d36403fe633" providerId="ADAL" clId="{6A5C79B8-6461-406F-B238-96F1FF36A99C}" dt="2020-06-28T19:44:37.201" v="5" actId="20577"/>
        <pc:sldMkLst>
          <pc:docMk/>
          <pc:sldMk cId="108847409" sldId="353"/>
        </pc:sldMkLst>
      </pc:sldChg>
      <pc:sldChg chg="modNotesTx">
        <pc:chgData name="Peys Kurt" userId="e2277fef-9b95-451c-a9db-4d36403fe633" providerId="ADAL" clId="{6A5C79B8-6461-406F-B238-96F1FF36A99C}" dt="2020-06-28T19:45:25.541" v="13" actId="20577"/>
        <pc:sldMkLst>
          <pc:docMk/>
          <pc:sldMk cId="2846202933" sldId="549"/>
        </pc:sldMkLst>
      </pc:sldChg>
      <pc:sldChg chg="modNotesTx">
        <pc:chgData name="Peys Kurt" userId="e2277fef-9b95-451c-a9db-4d36403fe633" providerId="ADAL" clId="{6A5C79B8-6461-406F-B238-96F1FF36A99C}" dt="2020-06-28T19:45:28.796" v="14" actId="20577"/>
        <pc:sldMkLst>
          <pc:docMk/>
          <pc:sldMk cId="2271199344" sldId="550"/>
        </pc:sldMkLst>
      </pc:sldChg>
      <pc:sldChg chg="modNotesTx">
        <pc:chgData name="Peys Kurt" userId="e2277fef-9b95-451c-a9db-4d36403fe633" providerId="ADAL" clId="{6A5C79B8-6461-406F-B238-96F1FF36A99C}" dt="2020-06-28T19:44:44.882" v="6" actId="20577"/>
        <pc:sldMkLst>
          <pc:docMk/>
          <pc:sldMk cId="2283803962" sldId="1044"/>
        </pc:sldMkLst>
      </pc:sldChg>
      <pc:sldChg chg="modNotesTx">
        <pc:chgData name="Peys Kurt" userId="e2277fef-9b95-451c-a9db-4d36403fe633" providerId="ADAL" clId="{6A5C79B8-6461-406F-B238-96F1FF36A99C}" dt="2020-06-28T19:45:11.572" v="10" actId="20577"/>
        <pc:sldMkLst>
          <pc:docMk/>
          <pc:sldMk cId="2288987189" sldId="1063"/>
        </pc:sldMkLst>
      </pc:sldChg>
      <pc:sldChg chg="modNotesTx">
        <pc:chgData name="Peys Kurt" userId="e2277fef-9b95-451c-a9db-4d36403fe633" providerId="ADAL" clId="{6A5C79B8-6461-406F-B238-96F1FF36A99C}" dt="2020-06-28T19:45:06.701" v="9" actId="20577"/>
        <pc:sldMkLst>
          <pc:docMk/>
          <pc:sldMk cId="1217204869" sldId="1067"/>
        </pc:sldMkLst>
      </pc:sldChg>
      <pc:sldChg chg="modNotesTx">
        <pc:chgData name="Peys Kurt" userId="e2277fef-9b95-451c-a9db-4d36403fe633" providerId="ADAL" clId="{6A5C79B8-6461-406F-B238-96F1FF36A99C}" dt="2020-06-28T19:45:15.701" v="11" actId="20577"/>
        <pc:sldMkLst>
          <pc:docMk/>
          <pc:sldMk cId="539650612" sldId="1068"/>
        </pc:sldMkLst>
      </pc:sldChg>
      <pc:sldChg chg="modNotesTx">
        <pc:chgData name="Peys Kurt" userId="e2277fef-9b95-451c-a9db-4d36403fe633" providerId="ADAL" clId="{6A5C79B8-6461-406F-B238-96F1FF36A99C}" dt="2020-06-28T19:45:19.802" v="12" actId="20577"/>
        <pc:sldMkLst>
          <pc:docMk/>
          <pc:sldMk cId="1264482059" sldId="1069"/>
        </pc:sldMkLst>
      </pc:sldChg>
      <pc:sldChg chg="modNotesTx">
        <pc:chgData name="Peys Kurt" userId="e2277fef-9b95-451c-a9db-4d36403fe633" providerId="ADAL" clId="{6A5C79B8-6461-406F-B238-96F1FF36A99C}" dt="2020-06-28T19:44:58.762" v="8" actId="20577"/>
        <pc:sldMkLst>
          <pc:docMk/>
          <pc:sldMk cId="3264907762" sldId="1072"/>
        </pc:sldMkLst>
      </pc:sldChg>
      <pc:sldChg chg="modNotesTx">
        <pc:chgData name="Peys Kurt" userId="e2277fef-9b95-451c-a9db-4d36403fe633" providerId="ADAL" clId="{6A5C79B8-6461-406F-B238-96F1FF36A99C}" dt="2020-06-28T19:44:52.787" v="7" actId="20577"/>
        <pc:sldMkLst>
          <pc:docMk/>
          <pc:sldMk cId="4061602799" sldId="1073"/>
        </pc:sldMkLst>
      </pc:sldChg>
      <pc:sldChg chg="modNotesTx">
        <pc:chgData name="Peys Kurt" userId="e2277fef-9b95-451c-a9db-4d36403fe633" providerId="ADAL" clId="{6A5C79B8-6461-406F-B238-96F1FF36A99C}" dt="2020-06-28T19:45:32.104" v="15" actId="20577"/>
        <pc:sldMkLst>
          <pc:docMk/>
          <pc:sldMk cId="2139647871" sldId="10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98C33-1989-4CF9-9BB2-96A145BD0436}" type="datetimeFigureOut">
              <a:rPr lang="nl-BE" smtClean="0"/>
              <a:t>28/06/2020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74DCE-FDA3-41C5-A809-6C644FC006F1}" type="slidenum">
              <a:rPr lang="nl-BE" smtClean="0"/>
              <a:t>‹nr.›</a:t>
            </a:fld>
            <a:endParaRPr lang="nl-BE"/>
          </a:p>
        </p:txBody>
      </p:sp>
    </p:spTree>
    <p:extLst>
      <p:ext uri="{BB962C8B-B14F-4D97-AF65-F5344CB8AC3E}">
        <p14:creationId xmlns:p14="http://schemas.microsoft.com/office/powerpoint/2010/main" val="211452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a:t>
            </a:fld>
            <a:endParaRPr lang="nl-BE"/>
          </a:p>
        </p:txBody>
      </p:sp>
    </p:spTree>
    <p:extLst>
      <p:ext uri="{BB962C8B-B14F-4D97-AF65-F5344CB8AC3E}">
        <p14:creationId xmlns:p14="http://schemas.microsoft.com/office/powerpoint/2010/main" val="355545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576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08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42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30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76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36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2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93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2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cs typeface="Calibri"/>
            </a:endParaRPr>
          </a:p>
        </p:txBody>
      </p:sp>
    </p:spTree>
    <p:extLst>
      <p:ext uri="{BB962C8B-B14F-4D97-AF65-F5344CB8AC3E}">
        <p14:creationId xmlns:p14="http://schemas.microsoft.com/office/powerpoint/2010/main" val="235250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7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cs typeface="Calibri"/>
            </a:endParaRPr>
          </a:p>
        </p:txBody>
      </p:sp>
      <p:sp>
        <p:nvSpPr>
          <p:cNvPr id="4" name="Tijdelijke aanduiding voor dianummer 3"/>
          <p:cNvSpPr>
            <a:spLocks noGrp="1"/>
          </p:cNvSpPr>
          <p:nvPr>
            <p:ph type="sldNum" sz="quarter" idx="5"/>
          </p:nvPr>
        </p:nvSpPr>
        <p:spPr/>
        <p:txBody>
          <a:bodyPr/>
          <a:lstStyle/>
          <a:p>
            <a:fld id="{37874DCE-FDA3-41C5-A809-6C644FC006F1}" type="slidenum">
              <a:rPr lang="nl-BE" smtClean="0"/>
              <a:t>22</a:t>
            </a:fld>
            <a:endParaRPr lang="nl-BE"/>
          </a:p>
        </p:txBody>
      </p:sp>
    </p:spTree>
    <p:extLst>
      <p:ext uri="{BB962C8B-B14F-4D97-AF65-F5344CB8AC3E}">
        <p14:creationId xmlns:p14="http://schemas.microsoft.com/office/powerpoint/2010/main" val="357653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7874DCE-FDA3-41C5-A809-6C644FC006F1}" type="slidenum">
              <a:rPr lang="nl-BE" smtClean="0"/>
              <a:t>23</a:t>
            </a:fld>
            <a:endParaRPr lang="nl-BE"/>
          </a:p>
        </p:txBody>
      </p:sp>
    </p:spTree>
    <p:extLst>
      <p:ext uri="{BB962C8B-B14F-4D97-AF65-F5344CB8AC3E}">
        <p14:creationId xmlns:p14="http://schemas.microsoft.com/office/powerpoint/2010/main" val="815729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7874DCE-FDA3-41C5-A809-6C644FC006F1}" type="slidenum">
              <a:rPr lang="nl-BE" smtClean="0"/>
              <a:t>24</a:t>
            </a:fld>
            <a:endParaRPr lang="nl-BE"/>
          </a:p>
        </p:txBody>
      </p:sp>
    </p:spTree>
    <p:extLst>
      <p:ext uri="{BB962C8B-B14F-4D97-AF65-F5344CB8AC3E}">
        <p14:creationId xmlns:p14="http://schemas.microsoft.com/office/powerpoint/2010/main" val="2405020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6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554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058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311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371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cs typeface="Calibri"/>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438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cs typeface="Calibri"/>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17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8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743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418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087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405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8650" lvl="1" indent="-171450">
              <a:buFontTx/>
              <a:buChar char="-"/>
            </a:pPr>
            <a:endParaRPr lang="nl-BE" b="0" baseline="0"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104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b="0" baseline="0"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616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b="0" baseline="0"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813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8650" lvl="1" indent="-171450">
              <a:buFontTx/>
              <a:buChar char="-"/>
            </a:pPr>
            <a:endParaRPr lang="nl-BE" b="0" baseline="0"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259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972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43CB-E3A0-8649-9C86-950648AF37F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182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7874DCE-FDA3-41C5-A809-6C644FC006F1}" type="slidenum">
              <a:rPr lang="nl-BE" smtClean="0"/>
              <a:t>42</a:t>
            </a:fld>
            <a:endParaRPr lang="nl-BE"/>
          </a:p>
        </p:txBody>
      </p:sp>
    </p:spTree>
    <p:extLst>
      <p:ext uri="{BB962C8B-B14F-4D97-AF65-F5344CB8AC3E}">
        <p14:creationId xmlns:p14="http://schemas.microsoft.com/office/powerpoint/2010/main" val="325363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92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7874DCE-FDA3-41C5-A809-6C644FC006F1}" type="slidenum">
              <a:rPr lang="nl-BE" smtClean="0"/>
              <a:t>43</a:t>
            </a:fld>
            <a:endParaRPr lang="nl-BE"/>
          </a:p>
        </p:txBody>
      </p:sp>
    </p:spTree>
    <p:extLst>
      <p:ext uri="{BB962C8B-B14F-4D97-AF65-F5344CB8AC3E}">
        <p14:creationId xmlns:p14="http://schemas.microsoft.com/office/powerpoint/2010/main" val="4154293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7874DCE-FDA3-41C5-A809-6C644FC006F1}" type="slidenum">
              <a:rPr lang="nl-BE" smtClean="0"/>
              <a:t>44</a:t>
            </a:fld>
            <a:endParaRPr lang="nl-BE"/>
          </a:p>
        </p:txBody>
      </p:sp>
    </p:spTree>
    <p:extLst>
      <p:ext uri="{BB962C8B-B14F-4D97-AF65-F5344CB8AC3E}">
        <p14:creationId xmlns:p14="http://schemas.microsoft.com/office/powerpoint/2010/main" val="3504845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3000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96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1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84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21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95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_3/4 Groen">
    <p:spTree>
      <p:nvGrpSpPr>
        <p:cNvPr id="1" name=""/>
        <p:cNvGrpSpPr/>
        <p:nvPr/>
      </p:nvGrpSpPr>
      <p:grpSpPr>
        <a:xfrm>
          <a:off x="0" y="0"/>
          <a:ext cx="0" cy="0"/>
          <a:chOff x="0" y="0"/>
          <a:chExt cx="0" cy="0"/>
        </a:xfrm>
      </p:grpSpPr>
      <p:sp>
        <p:nvSpPr>
          <p:cNvPr id="14" name="Rechthoek 1"/>
          <p:cNvSpPr/>
          <p:nvPr/>
        </p:nvSpPr>
        <p:spPr>
          <a:xfrm>
            <a:off x="0" y="0"/>
            <a:ext cx="12192000" cy="6858000"/>
          </a:xfrm>
          <a:prstGeom prst="rect">
            <a:avLst/>
          </a:prstGeom>
          <a:solidFill>
            <a:srgbClr val="FFFFFF"/>
          </a:solidFill>
          <a:ln w="12700">
            <a:miter lim="400000"/>
          </a:ln>
        </p:spPr>
        <p:txBody>
          <a:bodyPr lIns="60959" rIns="60959" anchor="ctr"/>
          <a:lstStyle/>
          <a:p>
            <a:pPr algn="ctr">
              <a:defRPr>
                <a:solidFill>
                  <a:srgbClr val="FFFFFF"/>
                </a:solidFill>
              </a:defRPr>
            </a:pPr>
            <a:endParaRPr sz="2400"/>
          </a:p>
        </p:txBody>
      </p:sp>
      <p:pic>
        <p:nvPicPr>
          <p:cNvPr id="15" name="Afbeelding 4" descr="Afbeelding 4"/>
          <p:cNvPicPr>
            <a:picLocks noChangeAspect="1"/>
          </p:cNvPicPr>
          <p:nvPr/>
        </p:nvPicPr>
        <p:blipFill>
          <a:blip r:embed="rId2"/>
          <a:stretch>
            <a:fillRect/>
          </a:stretch>
        </p:blipFill>
        <p:spPr>
          <a:xfrm>
            <a:off x="0" y="0"/>
            <a:ext cx="11543819" cy="6858000"/>
          </a:xfrm>
          <a:prstGeom prst="rect">
            <a:avLst/>
          </a:prstGeom>
          <a:ln w="12700">
            <a:miter lim="400000"/>
          </a:ln>
        </p:spPr>
      </p:pic>
      <p:sp>
        <p:nvSpPr>
          <p:cNvPr id="16" name="Title Text"/>
          <p:cNvSpPr txBox="1">
            <a:spLocks noGrp="1"/>
          </p:cNvSpPr>
          <p:nvPr>
            <p:ph type="title"/>
          </p:nvPr>
        </p:nvSpPr>
        <p:spPr>
          <a:xfrm>
            <a:off x="761222" y="1537017"/>
            <a:ext cx="7093777" cy="2387601"/>
          </a:xfrm>
          <a:prstGeom prst="rect">
            <a:avLst/>
          </a:prstGeom>
        </p:spPr>
        <p:txBody>
          <a:bodyPr anchor="b">
            <a:normAutofit/>
          </a:bodyPr>
          <a:lstStyle>
            <a:lvl1pPr marL="0" indent="0">
              <a:lnSpc>
                <a:spcPct val="100000"/>
              </a:lnSpc>
              <a:defRPr sz="4267">
                <a:solidFill>
                  <a:srgbClr val="FFFFFF"/>
                </a:solidFill>
              </a:defRPr>
            </a:lvl1pPr>
          </a:lstStyle>
          <a:p>
            <a:r>
              <a:t>Title Text</a:t>
            </a:r>
          </a:p>
        </p:txBody>
      </p:sp>
      <p:sp>
        <p:nvSpPr>
          <p:cNvPr id="17" name="Body Level One…"/>
          <p:cNvSpPr txBox="1">
            <a:spLocks noGrp="1"/>
          </p:cNvSpPr>
          <p:nvPr>
            <p:ph type="body" sz="quarter" idx="1"/>
          </p:nvPr>
        </p:nvSpPr>
        <p:spPr>
          <a:xfrm>
            <a:off x="761222" y="4113422"/>
            <a:ext cx="7093777" cy="960001"/>
          </a:xfrm>
          <a:prstGeom prst="rect">
            <a:avLst/>
          </a:prstGeom>
        </p:spPr>
        <p:txBody>
          <a:bodyPr/>
          <a:lstStyle>
            <a:lvl1pPr marL="0" indent="0">
              <a:buSzTx/>
              <a:buFontTx/>
              <a:buNone/>
              <a:defRPr sz="2133" b="1">
                <a:solidFill>
                  <a:srgbClr val="FFFFFF"/>
                </a:solidFill>
              </a:defRPr>
            </a:lvl1pPr>
            <a:lvl2pPr marL="0" indent="457189">
              <a:buSzTx/>
              <a:buFontTx/>
              <a:buNone/>
              <a:defRPr sz="1867" b="0">
                <a:solidFill>
                  <a:srgbClr val="FFFFFF"/>
                </a:solidFill>
              </a:defRPr>
            </a:lvl2pPr>
            <a:lvl3pPr marL="0" indent="914377">
              <a:buSzTx/>
              <a:buFontTx/>
              <a:buNone/>
              <a:defRPr sz="1867" b="0">
                <a:solidFill>
                  <a:srgbClr val="FFFFFF"/>
                </a:solidFill>
              </a:defRPr>
            </a:lvl3pPr>
            <a:lvl4pPr marL="0" indent="1371566">
              <a:buSzTx/>
              <a:buFontTx/>
              <a:buNone/>
              <a:defRPr sz="1867" b="0">
                <a:solidFill>
                  <a:srgbClr val="FFFFFF"/>
                </a:solidFill>
              </a:defRPr>
            </a:lvl4pPr>
            <a:lvl5pPr marL="0" indent="1828754">
              <a:buSzTx/>
              <a:buFontTx/>
              <a:buNone/>
              <a:defRPr sz="1867"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Afbeelding 9" descr="Afbeelding 9"/>
          <p:cNvPicPr>
            <a:picLocks noChangeAspect="1"/>
          </p:cNvPicPr>
          <p:nvPr/>
        </p:nvPicPr>
        <p:blipFill>
          <a:blip r:embed="rId3"/>
          <a:stretch>
            <a:fillRect/>
          </a:stretch>
        </p:blipFill>
        <p:spPr>
          <a:xfrm>
            <a:off x="761221" y="5787340"/>
            <a:ext cx="3985227" cy="606448"/>
          </a:xfrm>
          <a:prstGeom prst="rect">
            <a:avLst/>
          </a:prstGeom>
          <a:ln w="12700">
            <a:miter lim="400000"/>
          </a:ln>
        </p:spPr>
      </p:pic>
      <p:grpSp>
        <p:nvGrpSpPr>
          <p:cNvPr id="21" name="Tijdelijke aanduiding voor tekst 4"/>
          <p:cNvGrpSpPr/>
          <p:nvPr/>
        </p:nvGrpSpPr>
        <p:grpSpPr>
          <a:xfrm>
            <a:off x="8913238" y="1012297"/>
            <a:ext cx="3278765" cy="1240911"/>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933"/>
                </a:spcBef>
                <a:defRPr sz="1600">
                  <a:solidFill>
                    <a:srgbClr val="000000"/>
                  </a:solidFill>
                </a:defRPr>
              </a:pPr>
              <a:endParaRPr sz="2133"/>
            </a:p>
          </p:txBody>
        </p:sp>
        <p:sp>
          <p:nvSpPr>
            <p:cNvPr id="20" name="Text"/>
            <p:cNvSpPr txBox="1"/>
            <p:nvPr/>
          </p:nvSpPr>
          <p:spPr>
            <a:xfrm>
              <a:off x="-1" y="0"/>
              <a:ext cx="2459073" cy="290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2133"/>
                <a:t> </a:t>
              </a:r>
            </a:p>
          </p:txBody>
        </p:sp>
      </p:grpSp>
    </p:spTree>
    <p:extLst>
      <p:ext uri="{BB962C8B-B14F-4D97-AF65-F5344CB8AC3E}">
        <p14:creationId xmlns:p14="http://schemas.microsoft.com/office/powerpoint/2010/main" val="198502362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957943"/>
            <a:ext cx="9573979" cy="620940"/>
          </a:xfrm>
        </p:spPr>
        <p:txBody>
          <a:bodyPr>
            <a:spAutoFit/>
          </a:bodyPr>
          <a:lstStyle>
            <a:lvl1pPr algn="l">
              <a:lnSpc>
                <a:spcPct val="150000"/>
              </a:lnSpc>
              <a:defRPr sz="3000">
                <a:solidFill>
                  <a:srgbClr val="711371"/>
                </a:solidFill>
              </a:defRPr>
            </a:lvl1pPr>
          </a:lstStyle>
          <a:p>
            <a:r>
              <a:rPr lang="en-US" err="1"/>
              <a:t>Hoofdtitel</a:t>
            </a:r>
            <a:endParaRPr lang="nl-BE"/>
          </a:p>
        </p:txBody>
      </p:sp>
      <p:sp>
        <p:nvSpPr>
          <p:cNvPr id="8" name="Text Placeholder 7"/>
          <p:cNvSpPr>
            <a:spLocks noGrp="1"/>
          </p:cNvSpPr>
          <p:nvPr>
            <p:ph type="body" sz="quarter" idx="11" hasCustomPrompt="1"/>
          </p:nvPr>
        </p:nvSpPr>
        <p:spPr>
          <a:xfrm>
            <a:off x="1295400" y="1773240"/>
            <a:ext cx="9601200" cy="4176713"/>
          </a:xfrm>
        </p:spPr>
        <p:txBody>
          <a:bodyPr lIns="0">
            <a:normAutofit/>
          </a:bodyPr>
          <a:lstStyle>
            <a:lvl1pPr marL="137157" indent="0">
              <a:lnSpc>
                <a:spcPct val="150000"/>
              </a:lnSpc>
              <a:buClr>
                <a:schemeClr val="tx1">
                  <a:lumMod val="50000"/>
                </a:schemeClr>
              </a:buClr>
              <a:buFont typeface="Verdana" pitchFamily="34" charset="0"/>
              <a:buNone/>
              <a:defRPr sz="140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Tree>
    <p:extLst>
      <p:ext uri="{BB962C8B-B14F-4D97-AF65-F5344CB8AC3E}">
        <p14:creationId xmlns:p14="http://schemas.microsoft.com/office/powerpoint/2010/main" val="886416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ekst links, Afbeelding rechts">
    <p:spTree>
      <p:nvGrpSpPr>
        <p:cNvPr id="1" name=""/>
        <p:cNvGrpSpPr/>
        <p:nvPr/>
      </p:nvGrpSpPr>
      <p:grpSpPr>
        <a:xfrm>
          <a:off x="0" y="0"/>
          <a:ext cx="0" cy="0"/>
          <a:chOff x="0" y="0"/>
          <a:chExt cx="0" cy="0"/>
        </a:xfrm>
      </p:grpSpPr>
      <p:sp>
        <p:nvSpPr>
          <p:cNvPr id="48" name="Tijdelijke aanduiding voor afbeelding 8"/>
          <p:cNvSpPr>
            <a:spLocks noGrp="1"/>
          </p:cNvSpPr>
          <p:nvPr>
            <p:ph type="pic" sz="half" idx="13"/>
          </p:nvPr>
        </p:nvSpPr>
        <p:spPr>
          <a:xfrm>
            <a:off x="6481234" y="1576704"/>
            <a:ext cx="4942417" cy="4203912"/>
          </a:xfrm>
          <a:prstGeom prst="rect">
            <a:avLst/>
          </a:prstGeom>
        </p:spPr>
        <p:txBody>
          <a:bodyPr lIns="91439" tIns="45719" rIns="91439" bIns="45719">
            <a:noAutofit/>
          </a:bodyPr>
          <a:lstStyle/>
          <a:p>
            <a:endParaRPr/>
          </a:p>
        </p:txBody>
      </p:sp>
      <p:sp>
        <p:nvSpPr>
          <p:cNvPr id="49" name="Body Level One…"/>
          <p:cNvSpPr txBox="1">
            <a:spLocks noGrp="1"/>
          </p:cNvSpPr>
          <p:nvPr>
            <p:ph type="body" sz="half" idx="1"/>
          </p:nvPr>
        </p:nvSpPr>
        <p:spPr>
          <a:xfrm>
            <a:off x="480001" y="1680001"/>
            <a:ext cx="5363668" cy="4203911"/>
          </a:xfrm>
          <a:prstGeom prst="rect">
            <a:avLst/>
          </a:prstGeom>
        </p:spPr>
        <p:txBody>
          <a:bodyPr/>
          <a:lstStyle>
            <a:lvl1pPr>
              <a:defRPr sz="2667" b="0">
                <a:solidFill>
                  <a:schemeClr val="tx2"/>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0" name="Title Text"/>
          <p:cNvSpPr txBox="1">
            <a:spLocks noGrp="1"/>
          </p:cNvSpPr>
          <p:nvPr>
            <p:ph type="title" hasCustomPrompt="1"/>
          </p:nvPr>
        </p:nvSpPr>
        <p:spPr>
          <a:xfrm>
            <a:off x="480000" y="480000"/>
            <a:ext cx="10943651" cy="983040"/>
          </a:xfrm>
          <a:prstGeom prst="rect">
            <a:avLst/>
          </a:prstGeom>
        </p:spPr>
        <p:txBody>
          <a:bodyPr anchor="t"/>
          <a:lstStyle/>
          <a:p>
            <a:r>
              <a:t>Title Text</a:t>
            </a:r>
          </a:p>
        </p:txBody>
      </p:sp>
    </p:spTree>
    <p:extLst>
      <p:ext uri="{BB962C8B-B14F-4D97-AF65-F5344CB8AC3E}">
        <p14:creationId xmlns:p14="http://schemas.microsoft.com/office/powerpoint/2010/main" val="188749777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Rechthoek 3"/>
          <p:cNvSpPr/>
          <p:nvPr userDrawn="1"/>
        </p:nvSpPr>
        <p:spPr>
          <a:xfrm>
            <a:off x="3791744" y="5733256"/>
            <a:ext cx="78488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6253599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kstslide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991414"/>
            <a:ext cx="9573979" cy="553998"/>
          </a:xfrm>
        </p:spPr>
        <p:txBody>
          <a:bodyPr>
            <a:spAutoFit/>
          </a:bodyPr>
          <a:lstStyle>
            <a:lvl1pPr algn="l">
              <a:lnSpc>
                <a:spcPct val="150000"/>
              </a:lnSpc>
              <a:defRPr sz="2000">
                <a:solidFill>
                  <a:srgbClr val="711371"/>
                </a:solidFill>
              </a:defRPr>
            </a:lvl1pPr>
          </a:lstStyle>
          <a:p>
            <a:r>
              <a:rPr lang="en-US" err="1"/>
              <a:t>Subtitel</a:t>
            </a:r>
            <a:endParaRPr lang="nl-BE"/>
          </a:p>
        </p:txBody>
      </p:sp>
      <p:sp>
        <p:nvSpPr>
          <p:cNvPr id="8" name="Text Placeholder 7"/>
          <p:cNvSpPr>
            <a:spLocks noGrp="1"/>
          </p:cNvSpPr>
          <p:nvPr>
            <p:ph type="body" sz="quarter" idx="11" hasCustomPrompt="1"/>
          </p:nvPr>
        </p:nvSpPr>
        <p:spPr>
          <a:xfrm>
            <a:off x="1295400" y="1700214"/>
            <a:ext cx="9601200" cy="4249738"/>
          </a:xfrm>
        </p:spPr>
        <p:txBody>
          <a:bodyPr lIns="0">
            <a:normAutofit/>
          </a:bodyPr>
          <a:lstStyle>
            <a:lvl1pPr marL="137160" indent="0">
              <a:lnSpc>
                <a:spcPct val="150000"/>
              </a:lnSpc>
              <a:buClr>
                <a:schemeClr val="tx1">
                  <a:lumMod val="50000"/>
                </a:schemeClr>
              </a:buClr>
              <a:buFont typeface="Verdana" pitchFamily="34" charset="0"/>
              <a:buNone/>
              <a:defRPr sz="140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
        <p:nvSpPr>
          <p:cNvPr id="4" name="Rechthoek 3"/>
          <p:cNvSpPr/>
          <p:nvPr userDrawn="1"/>
        </p:nvSpPr>
        <p:spPr>
          <a:xfrm>
            <a:off x="0" y="0"/>
            <a:ext cx="12192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5" name="Rechthoek 4"/>
          <p:cNvSpPr/>
          <p:nvPr userDrawn="1"/>
        </p:nvSpPr>
        <p:spPr>
          <a:xfrm>
            <a:off x="4079776" y="5733256"/>
            <a:ext cx="7487477" cy="627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18256260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Rechthoek 3"/>
          <p:cNvSpPr/>
          <p:nvPr userDrawn="1"/>
        </p:nvSpPr>
        <p:spPr>
          <a:xfrm>
            <a:off x="3791744" y="5733256"/>
            <a:ext cx="78488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a:extLst>
              <a:ext uri="{FF2B5EF4-FFF2-40B4-BE49-F238E27FC236}">
                <a16:creationId xmlns:a16="http://schemas.microsoft.com/office/drawing/2014/main" id="{E9A4A51D-AFC4-41D1-8CC9-B17B95E55AE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07639961"/>
      </p:ext>
    </p:extLst>
  </p:cSld>
  <p:clrMapOvr>
    <a:overrideClrMapping bg1="lt1" tx1="dk1" bg2="lt2" tx2="dk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kst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875998"/>
            <a:ext cx="9573979" cy="784830"/>
          </a:xfrm>
        </p:spPr>
        <p:txBody>
          <a:bodyPr lIns="90000">
            <a:spAutoFit/>
          </a:bodyPr>
          <a:lstStyle>
            <a:lvl1pPr algn="l">
              <a:lnSpc>
                <a:spcPct val="150000"/>
              </a:lnSpc>
              <a:defRPr sz="300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1295400" y="1773238"/>
            <a:ext cx="9601201" cy="719137"/>
          </a:xfrm>
        </p:spPr>
        <p:txBody>
          <a:bodyPr lIns="0">
            <a:normAutofit/>
          </a:bodyPr>
          <a:lstStyle>
            <a:lvl1pPr marL="137160" indent="0">
              <a:buNone/>
              <a:defRPr sz="2000" b="1" i="0" baseline="0">
                <a:solidFill>
                  <a:srgbClr val="711371"/>
                </a:solidFill>
                <a:latin typeface="+mj-lt"/>
              </a:defRPr>
            </a:lvl1pPr>
          </a:lstStyle>
          <a:p>
            <a:pPr lvl="0"/>
            <a:r>
              <a:rPr lang="nl-BE"/>
              <a:t>Subtitel</a:t>
            </a:r>
          </a:p>
        </p:txBody>
      </p:sp>
      <p:sp>
        <p:nvSpPr>
          <p:cNvPr id="8" name="Text Placeholder 7"/>
          <p:cNvSpPr>
            <a:spLocks noGrp="1"/>
          </p:cNvSpPr>
          <p:nvPr>
            <p:ph type="body" sz="quarter" idx="11" hasCustomPrompt="1"/>
          </p:nvPr>
        </p:nvSpPr>
        <p:spPr>
          <a:xfrm>
            <a:off x="1295400" y="2636838"/>
            <a:ext cx="9601200" cy="3313112"/>
          </a:xfrm>
        </p:spPr>
        <p:txBody>
          <a:bodyPr lIns="0">
            <a:normAutofit/>
          </a:bodyPr>
          <a:lstStyle>
            <a:lvl1pPr marL="137160" indent="0">
              <a:lnSpc>
                <a:spcPct val="150000"/>
              </a:lnSpc>
              <a:buNone/>
              <a:defRPr sz="140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p:txBody>
      </p:sp>
      <p:sp>
        <p:nvSpPr>
          <p:cNvPr id="5" name="Rechthoek 4"/>
          <p:cNvSpPr/>
          <p:nvPr userDrawn="1"/>
        </p:nvSpPr>
        <p:spPr>
          <a:xfrm>
            <a:off x="0" y="0"/>
            <a:ext cx="12192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7" name="Rechthoek 6"/>
          <p:cNvSpPr/>
          <p:nvPr userDrawn="1"/>
        </p:nvSpPr>
        <p:spPr>
          <a:xfrm>
            <a:off x="3023658" y="5229200"/>
            <a:ext cx="8543595" cy="1131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202848716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kst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875998"/>
            <a:ext cx="9573979" cy="784830"/>
          </a:xfrm>
        </p:spPr>
        <p:txBody>
          <a:bodyPr lIns="90000">
            <a:spAutoFit/>
          </a:bodyPr>
          <a:lstStyle>
            <a:lvl1pPr algn="l">
              <a:lnSpc>
                <a:spcPct val="150000"/>
              </a:lnSpc>
              <a:defRPr sz="300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1295400" y="1773238"/>
            <a:ext cx="9601201" cy="1295400"/>
          </a:xfrm>
        </p:spPr>
        <p:txBody>
          <a:bodyPr lIns="0">
            <a:normAutofit/>
          </a:bodyPr>
          <a:lstStyle>
            <a:lvl1pPr marL="137160" indent="0">
              <a:buNone/>
              <a:defRPr sz="1400" b="0" i="1" baseline="0">
                <a:solidFill>
                  <a:srgbClr val="711371"/>
                </a:solidFill>
                <a:latin typeface="+mn-lt"/>
              </a:defRPr>
            </a:lvl1pPr>
          </a:lstStyle>
          <a:p>
            <a:pPr lvl="0"/>
            <a:r>
              <a:rPr lang="nl-BE"/>
              <a:t>Tekst</a:t>
            </a:r>
          </a:p>
        </p:txBody>
      </p:sp>
      <p:sp>
        <p:nvSpPr>
          <p:cNvPr id="8" name="Text Placeholder 7"/>
          <p:cNvSpPr>
            <a:spLocks noGrp="1"/>
          </p:cNvSpPr>
          <p:nvPr>
            <p:ph type="body" sz="quarter" idx="11" hasCustomPrompt="1"/>
          </p:nvPr>
        </p:nvSpPr>
        <p:spPr>
          <a:xfrm>
            <a:off x="1295400" y="3213100"/>
            <a:ext cx="9601200" cy="2736850"/>
          </a:xfrm>
        </p:spPr>
        <p:txBody>
          <a:bodyPr lIns="0">
            <a:normAutofit/>
          </a:bodyPr>
          <a:lstStyle>
            <a:lvl1pPr marL="137160" indent="0">
              <a:lnSpc>
                <a:spcPct val="150000"/>
              </a:lnSpc>
              <a:buNone/>
              <a:defRPr sz="140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Subtekst</a:t>
            </a:r>
          </a:p>
        </p:txBody>
      </p:sp>
      <p:sp>
        <p:nvSpPr>
          <p:cNvPr id="5" name="Rechthoek 4"/>
          <p:cNvSpPr/>
          <p:nvPr userDrawn="1"/>
        </p:nvSpPr>
        <p:spPr>
          <a:xfrm>
            <a:off x="0" y="0"/>
            <a:ext cx="12192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163415004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eldia">
    <p:bg>
      <p:bgRef idx="1001">
        <a:schemeClr val="bg1"/>
      </p:bgRef>
    </p:bg>
    <p:spTree>
      <p:nvGrpSpPr>
        <p:cNvPr id="1" name=""/>
        <p:cNvGrpSpPr/>
        <p:nvPr/>
      </p:nvGrpSpPr>
      <p:grpSpPr>
        <a:xfrm>
          <a:off x="0" y="0"/>
          <a:ext cx="0" cy="0"/>
          <a:chOff x="0" y="0"/>
          <a:chExt cx="0" cy="0"/>
        </a:xfrm>
      </p:grpSpPr>
      <p:sp>
        <p:nvSpPr>
          <p:cNvPr id="4" name="Rechthoek 3"/>
          <p:cNvSpPr/>
          <p:nvPr userDrawn="1"/>
        </p:nvSpPr>
        <p:spPr>
          <a:xfrm>
            <a:off x="3791744" y="5733256"/>
            <a:ext cx="78488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5264407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el en object">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56455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266700" indent="-266700">
              <a:lnSpc>
                <a:spcPct val="90000"/>
              </a:lnSpc>
              <a:buFontTx/>
              <a:buBlip>
                <a:blip r:embed="rId2"/>
              </a:buBlip>
              <a:defRPr sz="2200">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918900" indent="-3429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descr="AIO typografisch bre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171" y="6165305"/>
            <a:ext cx="4715933" cy="523875"/>
          </a:xfrm>
          <a:prstGeom prst="rect">
            <a:avLst/>
          </a:prstGeom>
        </p:spPr>
      </p:pic>
      <p:pic>
        <p:nvPicPr>
          <p:cNvPr id="11" name="Afbeelding 10" descr="Themalogo_ondernemen_naak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413" y="5949280"/>
            <a:ext cx="2545080" cy="809244"/>
          </a:xfrm>
          <a:prstGeom prst="rect">
            <a:avLst/>
          </a:prstGeom>
        </p:spPr>
      </p:pic>
    </p:spTree>
    <p:extLst>
      <p:ext uri="{BB962C8B-B14F-4D97-AF65-F5344CB8AC3E}">
        <p14:creationId xmlns:p14="http://schemas.microsoft.com/office/powerpoint/2010/main" val="4095345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80000" y="1135761"/>
            <a:ext cx="9655992" cy="2387601"/>
          </a:xfrm>
          <a:prstGeom prst="rect">
            <a:avLst/>
          </a:prstGeom>
        </p:spPr>
        <p:txBody>
          <a:bodyPr anchor="b"/>
          <a:lstStyle>
            <a:lvl1pPr marL="287991" indent="-287991"/>
          </a:lstStyle>
          <a:p>
            <a:r>
              <a:t>Title Text</a:t>
            </a:r>
          </a:p>
        </p:txBody>
      </p:sp>
      <p:sp>
        <p:nvSpPr>
          <p:cNvPr id="30" name="Body Level One…"/>
          <p:cNvSpPr txBox="1">
            <a:spLocks noGrp="1"/>
          </p:cNvSpPr>
          <p:nvPr>
            <p:ph type="body" sz="quarter" idx="1"/>
          </p:nvPr>
        </p:nvSpPr>
        <p:spPr>
          <a:xfrm>
            <a:off x="480000" y="3773896"/>
            <a:ext cx="7927507" cy="960000"/>
          </a:xfrm>
          <a:prstGeom prst="rect">
            <a:avLst/>
          </a:prstGeom>
        </p:spPr>
        <p:txBody>
          <a:bodyPr/>
          <a:lstStyle>
            <a:lvl1pPr marL="0" indent="0">
              <a:buSzTx/>
              <a:buFontTx/>
              <a:buNone/>
              <a:defRPr sz="2667" b="1">
                <a:solidFill>
                  <a:srgbClr val="009B48"/>
                </a:solidFill>
              </a:defRPr>
            </a:lvl1pPr>
            <a:lvl2pPr marL="0" indent="457189">
              <a:buSzTx/>
              <a:buFontTx/>
              <a:buNone/>
              <a:defRPr sz="2400" b="0">
                <a:solidFill>
                  <a:srgbClr val="009B48"/>
                </a:solidFill>
              </a:defRPr>
            </a:lvl2pPr>
            <a:lvl3pPr marL="0" indent="914377">
              <a:buSzTx/>
              <a:buFontTx/>
              <a:buNone/>
              <a:defRPr b="0">
                <a:solidFill>
                  <a:srgbClr val="009B48"/>
                </a:solidFill>
              </a:defRPr>
            </a:lvl3pPr>
            <a:lvl4pPr marL="0" indent="1371566">
              <a:buSzTx/>
              <a:buFontTx/>
              <a:buNone/>
              <a:defRPr sz="1867" b="0">
                <a:solidFill>
                  <a:srgbClr val="009B48"/>
                </a:solidFill>
              </a:defRPr>
            </a:lvl4pPr>
            <a:lvl5pPr marL="0" indent="1828754">
              <a:buSzTx/>
              <a:buFontTx/>
              <a:buNone/>
              <a:defRPr sz="1600" b="0">
                <a:solidFill>
                  <a:srgbClr val="009B4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81555947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4" name="Vrije vorm 3"/>
          <p:cNvSpPr/>
          <p:nvPr userDrawn="1"/>
        </p:nvSpPr>
        <p:spPr>
          <a:xfrm>
            <a:off x="-11289" y="4961467"/>
            <a:ext cx="12237156" cy="1913466"/>
          </a:xfrm>
          <a:custGeom>
            <a:avLst/>
            <a:gdLst>
              <a:gd name="connsiteX0" fmla="*/ 9169400 w 9177867"/>
              <a:gd name="connsiteY0" fmla="*/ 0 h 1913466"/>
              <a:gd name="connsiteX1" fmla="*/ 9177867 w 9177867"/>
              <a:gd name="connsiteY1" fmla="*/ 1896533 h 1913466"/>
              <a:gd name="connsiteX2" fmla="*/ 0 w 9177867"/>
              <a:gd name="connsiteY2" fmla="*/ 1913466 h 1913466"/>
              <a:gd name="connsiteX3" fmla="*/ 8467 w 9177867"/>
              <a:gd name="connsiteY3" fmla="*/ 905933 h 1913466"/>
              <a:gd name="connsiteX4" fmla="*/ 9169400 w 9177867"/>
              <a:gd name="connsiteY4" fmla="*/ 0 h 191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867" h="1913466">
                <a:moveTo>
                  <a:pt x="9169400" y="0"/>
                </a:moveTo>
                <a:cubicBezTo>
                  <a:pt x="9172222" y="632178"/>
                  <a:pt x="9175045" y="1264355"/>
                  <a:pt x="9177867" y="1896533"/>
                </a:cubicBezTo>
                <a:lnTo>
                  <a:pt x="0" y="1913466"/>
                </a:lnTo>
                <a:cubicBezTo>
                  <a:pt x="2822" y="1577622"/>
                  <a:pt x="5645" y="1241777"/>
                  <a:pt x="8467" y="905933"/>
                </a:cubicBezTo>
                <a:lnTo>
                  <a:pt x="9169400" y="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Titel 9"/>
          <p:cNvSpPr>
            <a:spLocks noGrp="1"/>
          </p:cNvSpPr>
          <p:nvPr>
            <p:ph type="title"/>
          </p:nvPr>
        </p:nvSpPr>
        <p:spPr/>
        <p:txBody>
          <a:bodyPr/>
          <a:lstStyle/>
          <a:p>
            <a:r>
              <a:rPr lang="nl-BE"/>
              <a:t>Titelstijl van model bewerken</a:t>
            </a:r>
            <a:endParaRPr lang="nl-NL"/>
          </a:p>
        </p:txBody>
      </p:sp>
      <p:pic>
        <p:nvPicPr>
          <p:cNvPr id="2" name="Afbeelding 1"/>
          <p:cNvPicPr>
            <a:picLocks noChangeAspect="1"/>
          </p:cNvPicPr>
          <p:nvPr userDrawn="1"/>
        </p:nvPicPr>
        <p:blipFill>
          <a:blip r:embed="rId2"/>
          <a:stretch>
            <a:fillRect/>
          </a:stretch>
        </p:blipFill>
        <p:spPr>
          <a:xfrm>
            <a:off x="299153" y="6137273"/>
            <a:ext cx="1574800" cy="508000"/>
          </a:xfrm>
          <a:prstGeom prst="rect">
            <a:avLst/>
          </a:prstGeom>
        </p:spPr>
      </p:pic>
      <p:sp>
        <p:nvSpPr>
          <p:cNvPr id="7" name="Tijdelijke aanduiding voor tekst 5"/>
          <p:cNvSpPr>
            <a:spLocks noGrp="1"/>
          </p:cNvSpPr>
          <p:nvPr>
            <p:ph type="body" sz="quarter" idx="10"/>
          </p:nvPr>
        </p:nvSpPr>
        <p:spPr>
          <a:xfrm>
            <a:off x="609600" y="1587072"/>
            <a:ext cx="10972800" cy="4711197"/>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393394448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7" name="Vrije vorm 6"/>
          <p:cNvSpPr/>
          <p:nvPr userDrawn="1"/>
        </p:nvSpPr>
        <p:spPr>
          <a:xfrm>
            <a:off x="739425" y="4961467"/>
            <a:ext cx="11469512" cy="1905000"/>
          </a:xfrm>
          <a:custGeom>
            <a:avLst/>
            <a:gdLst>
              <a:gd name="connsiteX0" fmla="*/ 0 w 8602134"/>
              <a:gd name="connsiteY0" fmla="*/ 838200 h 1905000"/>
              <a:gd name="connsiteX1" fmla="*/ 372534 w 8602134"/>
              <a:gd name="connsiteY1" fmla="*/ 1905000 h 1905000"/>
              <a:gd name="connsiteX2" fmla="*/ 8602134 w 8602134"/>
              <a:gd name="connsiteY2" fmla="*/ 1905000 h 1905000"/>
              <a:gd name="connsiteX3" fmla="*/ 8593667 w 8602134"/>
              <a:gd name="connsiteY3" fmla="*/ 0 h 1905000"/>
              <a:gd name="connsiteX4" fmla="*/ 0 w 8602134"/>
              <a:gd name="connsiteY4" fmla="*/ 8382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134" h="1905000">
                <a:moveTo>
                  <a:pt x="0" y="838200"/>
                </a:moveTo>
                <a:lnTo>
                  <a:pt x="372534" y="1905000"/>
                </a:lnTo>
                <a:lnTo>
                  <a:pt x="8602134" y="1905000"/>
                </a:lnTo>
                <a:cubicBezTo>
                  <a:pt x="8599312" y="1270000"/>
                  <a:pt x="8596489" y="635000"/>
                  <a:pt x="8593667" y="0"/>
                </a:cubicBezTo>
                <a:lnTo>
                  <a:pt x="0" y="83820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9" name="Afbeelding 8"/>
          <p:cNvPicPr>
            <a:picLocks noChangeAspect="1"/>
          </p:cNvPicPr>
          <p:nvPr userDrawn="1"/>
        </p:nvPicPr>
        <p:blipFill>
          <a:blip r:embed="rId2"/>
          <a:stretch>
            <a:fillRect/>
          </a:stretch>
        </p:blipFill>
        <p:spPr>
          <a:xfrm>
            <a:off x="254008" y="6046409"/>
            <a:ext cx="2878665" cy="616857"/>
          </a:xfrm>
          <a:prstGeom prst="rect">
            <a:avLst/>
          </a:prstGeom>
        </p:spPr>
      </p:pic>
      <p:sp>
        <p:nvSpPr>
          <p:cNvPr id="10" name="Titel 9"/>
          <p:cNvSpPr>
            <a:spLocks noGrp="1"/>
          </p:cNvSpPr>
          <p:nvPr>
            <p:ph type="title"/>
          </p:nvPr>
        </p:nvSpPr>
        <p:spPr/>
        <p:txBody>
          <a:bodyPr/>
          <a:lstStyle/>
          <a:p>
            <a:r>
              <a:rPr lang="nl-BE"/>
              <a:t>Titelstijl van model bewerken</a:t>
            </a:r>
            <a:endParaRPr lang="nl-NL"/>
          </a:p>
        </p:txBody>
      </p:sp>
      <p:sp>
        <p:nvSpPr>
          <p:cNvPr id="3" name="Tijdelijke aanduiding voor tekst 2"/>
          <p:cNvSpPr>
            <a:spLocks noGrp="1"/>
          </p:cNvSpPr>
          <p:nvPr>
            <p:ph type="body" sz="quarter" idx="10"/>
          </p:nvPr>
        </p:nvSpPr>
        <p:spPr>
          <a:xfrm>
            <a:off x="609602" y="1600200"/>
            <a:ext cx="10972799" cy="4525963"/>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2167865344"/>
      </p:ext>
    </p:extLst>
  </p:cSld>
  <p:clrMapOvr>
    <a:masterClrMapping/>
  </p:clrMapOvr>
  <p:transition spd="slow" advClick="0">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412507" y="383459"/>
            <a:ext cx="11394481" cy="62490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295755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6087028"/>
            <a:ext cx="12200040" cy="770977"/>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12192815" cy="659900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412507" y="1135761"/>
            <a:ext cx="9655992" cy="2387601"/>
          </a:xfrm>
          <a:prstGeom prst="rect">
            <a:avLst/>
          </a:prstGeom>
        </p:spPr>
        <p:txBody>
          <a:bodyPr lIns="0" tIns="0" rIns="0" bIns="0" anchor="b"/>
          <a:lstStyle>
            <a:lvl1pPr marL="0" indent="-287991">
              <a:defRPr sz="4267"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412507" y="3548808"/>
            <a:ext cx="7927507" cy="960000"/>
          </a:xfrm>
          <a:prstGeom prst="rect">
            <a:avLst/>
          </a:prstGeom>
        </p:spPr>
        <p:txBody>
          <a:bodyPr lIns="0" tIns="0" rIns="0" bIns="46800"/>
          <a:lstStyle>
            <a:lvl1pPr marL="0" indent="0">
              <a:buSzTx/>
              <a:buFontTx/>
              <a:buNone/>
              <a:defRPr sz="2667" b="1">
                <a:solidFill>
                  <a:srgbClr val="009B48"/>
                </a:solidFill>
                <a:latin typeface="+mn-lt"/>
              </a:defRPr>
            </a:lvl1pPr>
            <a:lvl2pPr marL="0" indent="457189">
              <a:buSzTx/>
              <a:buFontTx/>
              <a:buNone/>
              <a:defRPr sz="2400" b="0">
                <a:solidFill>
                  <a:srgbClr val="009B48"/>
                </a:solidFill>
                <a:latin typeface="+mn-lt"/>
              </a:defRPr>
            </a:lvl2pPr>
            <a:lvl3pPr marL="0" indent="914377">
              <a:buSzTx/>
              <a:buFontTx/>
              <a:buNone/>
              <a:defRPr sz="2000" b="0">
                <a:solidFill>
                  <a:srgbClr val="009B48"/>
                </a:solidFill>
                <a:latin typeface="+mn-lt"/>
              </a:defRPr>
            </a:lvl3pPr>
            <a:lvl4pPr marL="0" indent="1371566">
              <a:buSzTx/>
              <a:buFontTx/>
              <a:buNone/>
              <a:defRPr sz="1867" b="0">
                <a:solidFill>
                  <a:srgbClr val="009B48"/>
                </a:solidFill>
                <a:latin typeface="+mn-lt"/>
              </a:defRPr>
            </a:lvl4pPr>
            <a:lvl5pPr marL="0" indent="1828754">
              <a:buSzTx/>
              <a:buFontTx/>
              <a:buNone/>
              <a:defRPr sz="16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5447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600"/>
            <a:ext cx="121920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4800" y="-4800"/>
            <a:ext cx="5625357" cy="6864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pPr algn="ctr"/>
            <a:endParaRPr lang="nl-NL" sz="2400"/>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221" y="5787340"/>
            <a:ext cx="3985227" cy="606448"/>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5890903" y="1936427"/>
            <a:ext cx="4322100" cy="877163"/>
          </a:xfrm>
          <a:prstGeom prst="rect">
            <a:avLst/>
          </a:prstGeom>
          <a:solidFill>
            <a:srgbClr val="009B48"/>
          </a:solidFill>
        </p:spPr>
        <p:txBody>
          <a:bodyPr wrap="none" lIns="72000" tIns="0" rIns="72000" bIns="0">
            <a:spAutoFit/>
          </a:bodyPr>
          <a:lstStyle>
            <a:lvl1pPr>
              <a:lnSpc>
                <a:spcPct val="95000"/>
              </a:lnSpc>
              <a:defRPr sz="60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5890903" y="3837379"/>
            <a:ext cx="3426471" cy="830997"/>
          </a:xfrm>
          <a:prstGeom prst="rect">
            <a:avLst/>
          </a:prstGeom>
          <a:solidFill>
            <a:srgbClr val="009B48"/>
          </a:solidFill>
        </p:spPr>
        <p:txBody>
          <a:bodyPr wrap="none" lIns="72000" tIns="0" rIns="72000" bIns="0">
            <a:spAutoFit/>
          </a:bodyPr>
          <a:lstStyle>
            <a:lvl1pPr marL="0" indent="0">
              <a:buNone/>
              <a:defRPr sz="6000" b="1">
                <a:solidFill>
                  <a:schemeClr val="bg1"/>
                </a:solidFill>
              </a:defRPr>
            </a:lvl1pPr>
          </a:lstStyle>
          <a:p>
            <a:r>
              <a:rPr lang="nl-NL" dirty="0"/>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5890904" y="2908786"/>
            <a:ext cx="4034329" cy="830997"/>
          </a:xfrm>
          <a:prstGeom prst="rect">
            <a:avLst/>
          </a:prstGeom>
          <a:solidFill>
            <a:srgbClr val="009B48"/>
          </a:solidFill>
        </p:spPr>
        <p:txBody>
          <a:bodyPr wrap="square" lIns="72000" tIns="0" rIns="72000" bIns="0" anchor="ctr" anchorCtr="0">
            <a:spAutoFit/>
          </a:bodyPr>
          <a:lstStyle>
            <a:lvl1pPr marL="0" indent="0">
              <a:buNone/>
              <a:defRPr sz="6000" b="1">
                <a:solidFill>
                  <a:schemeClr val="bg1"/>
                </a:solidFill>
              </a:defRPr>
            </a:lvl1pPr>
          </a:lstStyle>
          <a:p>
            <a:r>
              <a:rPr lang="nl-NL" dirty="0"/>
              <a:t>titel van het</a:t>
            </a:r>
          </a:p>
        </p:txBody>
      </p:sp>
    </p:spTree>
    <p:extLst>
      <p:ext uri="{BB962C8B-B14F-4D97-AF65-F5344CB8AC3E}">
        <p14:creationId xmlns:p14="http://schemas.microsoft.com/office/powerpoint/2010/main" val="2204622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412507" y="383459"/>
            <a:ext cx="11394481" cy="62490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Tree>
    <p:extLst>
      <p:ext uri="{BB962C8B-B14F-4D97-AF65-F5344CB8AC3E}">
        <p14:creationId xmlns:p14="http://schemas.microsoft.com/office/powerpoint/2010/main" val="41220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EKSTSLIDE (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412507" y="383459"/>
            <a:ext cx="11394481" cy="62490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412507" y="1815468"/>
            <a:ext cx="10660453" cy="3891067"/>
          </a:xfrm>
          <a:prstGeom prst="rect">
            <a:avLst/>
          </a:prstGeom>
        </p:spPr>
        <p:txBody>
          <a:bodyPr lIns="0" tIns="0" rIns="0" bIns="0"/>
          <a:lstStyle>
            <a:lvl1pPr>
              <a:defRPr sz="2667">
                <a:solidFill>
                  <a:srgbClr val="535353"/>
                </a:solidFill>
              </a:defRPr>
            </a:lvl1pPr>
            <a:lvl2pPr>
              <a:defRPr sz="2400">
                <a:solidFill>
                  <a:srgbClr val="535353"/>
                </a:solidFill>
              </a:defRPr>
            </a:lvl2pPr>
            <a:lvl3pPr>
              <a:defRPr sz="2133">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392216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TEKSTLIDE (tekst links + beeld recht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412507" y="383459"/>
            <a:ext cx="11394481" cy="132556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6096001" y="1815468"/>
            <a:ext cx="5710988" cy="3891067"/>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412506" y="1815468"/>
            <a:ext cx="5370227" cy="3891067"/>
          </a:xfrm>
          <a:prstGeom prst="rect">
            <a:avLst/>
          </a:prstGeom>
        </p:spPr>
        <p:txBody>
          <a:bodyPr lIns="0" tIns="0" rIns="0" bIns="0"/>
          <a:lstStyle>
            <a:lvl1pPr>
              <a:defRPr sz="2667">
                <a:solidFill>
                  <a:srgbClr val="535353"/>
                </a:solidFill>
              </a:defRPr>
            </a:lvl1pPr>
            <a:lvl2pPr>
              <a:defRPr sz="2400">
                <a:solidFill>
                  <a:srgbClr val="535353"/>
                </a:solidFill>
              </a:defRPr>
            </a:lvl2pPr>
            <a:lvl3pPr>
              <a:defRPr sz="2133">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1960970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TEKSTLIDE (tekst rechts + beeld link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412507" y="383459"/>
            <a:ext cx="11394481" cy="132556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404039" y="1815468"/>
            <a:ext cx="5710988" cy="3891067"/>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6442868" y="1815468"/>
            <a:ext cx="5370227" cy="3891067"/>
          </a:xfrm>
          <a:prstGeom prst="rect">
            <a:avLst/>
          </a:prstGeom>
        </p:spPr>
        <p:txBody>
          <a:bodyPr lIns="0" tIns="0" rIns="0" bIns="0"/>
          <a:lstStyle>
            <a:lvl1pPr>
              <a:defRPr sz="2667">
                <a:solidFill>
                  <a:srgbClr val="535353"/>
                </a:solidFill>
              </a:defRPr>
            </a:lvl1pPr>
            <a:lvl2pPr>
              <a:defRPr sz="2400">
                <a:solidFill>
                  <a:srgbClr val="535353"/>
                </a:solidFill>
              </a:defRPr>
            </a:lvl2pPr>
            <a:lvl3pPr>
              <a:defRPr sz="2133">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961628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TEKSTLIDE (twee kolommen + achtergron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6087028"/>
            <a:ext cx="12200040" cy="770977"/>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412507" y="383459"/>
            <a:ext cx="11394481" cy="132556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412506" y="1815468"/>
            <a:ext cx="5370227" cy="3891067"/>
          </a:xfrm>
          <a:prstGeom prst="rect">
            <a:avLst/>
          </a:prstGeom>
          <a:solidFill>
            <a:srgbClr val="00B050">
              <a:alpha val="4000"/>
            </a:srgbClr>
          </a:solidFill>
        </p:spPr>
        <p:txBody>
          <a:bodyPr lIns="0" tIns="0" rIns="0" bIns="0"/>
          <a:lstStyle>
            <a:lvl1pPr>
              <a:defRPr sz="2667">
                <a:solidFill>
                  <a:srgbClr val="535353"/>
                </a:solidFill>
              </a:defRPr>
            </a:lvl1pPr>
            <a:lvl2pPr>
              <a:defRPr sz="2400">
                <a:solidFill>
                  <a:srgbClr val="535353"/>
                </a:solidFill>
              </a:defRPr>
            </a:lvl2pPr>
            <a:lvl3pPr>
              <a:defRPr sz="2133">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
        <p:nvSpPr>
          <p:cNvPr id="17" name="Tijdelijke aanduiding voor tekst 4">
            <a:extLst>
              <a:ext uri="{FF2B5EF4-FFF2-40B4-BE49-F238E27FC236}">
                <a16:creationId xmlns:a16="http://schemas.microsoft.com/office/drawing/2014/main" id="{2626BDC3-B11A-405C-B7AB-453E8363EC45}"/>
              </a:ext>
            </a:extLst>
          </p:cNvPr>
          <p:cNvSpPr>
            <a:spLocks noGrp="1"/>
          </p:cNvSpPr>
          <p:nvPr>
            <p:ph type="body" idx="10" hasCustomPrompt="1"/>
          </p:nvPr>
        </p:nvSpPr>
        <p:spPr>
          <a:xfrm>
            <a:off x="6436761" y="1815468"/>
            <a:ext cx="5370227" cy="3891067"/>
          </a:xfrm>
          <a:prstGeom prst="rect">
            <a:avLst/>
          </a:prstGeom>
          <a:solidFill>
            <a:srgbClr val="00B050">
              <a:alpha val="4000"/>
            </a:srgbClr>
          </a:solidFill>
        </p:spPr>
        <p:txBody>
          <a:bodyPr lIns="0" tIns="0" rIns="0" bIns="0"/>
          <a:lstStyle>
            <a:lvl1pPr>
              <a:defRPr sz="2667">
                <a:solidFill>
                  <a:srgbClr val="535353"/>
                </a:solidFill>
              </a:defRPr>
            </a:lvl1pPr>
            <a:lvl2pPr>
              <a:defRPr sz="2400">
                <a:solidFill>
                  <a:srgbClr val="535353"/>
                </a:solidFill>
              </a:defRPr>
            </a:lvl2pPr>
            <a:lvl3pPr>
              <a:defRPr sz="2133">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426579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480000" y="1680001"/>
            <a:ext cx="10660453" cy="4203911"/>
          </a:xfrm>
          <a:prstGeom prst="rect">
            <a:avLst/>
          </a:prstGeom>
        </p:spPr>
        <p:txBody>
          <a:bodyPr/>
          <a:lstStyle>
            <a:lvl1pPr>
              <a:defRPr sz="2667" b="0">
                <a:solidFill>
                  <a:schemeClr val="tx2"/>
                </a:solidFill>
              </a:defRPr>
            </a:lvl1pPr>
            <a:lvl2pPr>
              <a:defRPr sz="2400">
                <a:solidFill>
                  <a:schemeClr val="tx2"/>
                </a:solidFill>
              </a:defRPr>
            </a:lvl2pPr>
            <a:lvl3pPr>
              <a:defRPr>
                <a:solidFill>
                  <a:schemeClr val="tx2"/>
                </a:solidFill>
              </a:defRPr>
            </a:lvl3pPr>
            <a:lvl4pPr>
              <a:defRPr sz="1867">
                <a:solidFill>
                  <a:schemeClr val="tx2"/>
                </a:solidFill>
              </a:defRPr>
            </a:lvl4pPr>
            <a:lvl5pPr>
              <a:defRPr sz="16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hasCustomPrompt="1"/>
          </p:nvPr>
        </p:nvSpPr>
        <p:spPr>
          <a:xfrm>
            <a:off x="480000" y="480000"/>
            <a:ext cx="10660453" cy="720000"/>
          </a:xfrm>
          <a:prstGeom prst="rect">
            <a:avLst/>
          </a:prstGeom>
        </p:spPr>
        <p:txBody>
          <a:bodyPr anchor="t"/>
          <a:lstStyle/>
          <a:p>
            <a:r>
              <a:t>Title Text</a:t>
            </a:r>
          </a:p>
        </p:txBody>
      </p:sp>
    </p:spTree>
    <p:extLst>
      <p:ext uri="{BB962C8B-B14F-4D97-AF65-F5344CB8AC3E}">
        <p14:creationId xmlns:p14="http://schemas.microsoft.com/office/powerpoint/2010/main" val="45238707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TEKSTLIDE (drie kolommen + achtergron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6087028"/>
            <a:ext cx="12200040" cy="770977"/>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412507" y="383459"/>
            <a:ext cx="11394481" cy="132556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412507" y="1815468"/>
            <a:ext cx="3480000" cy="3891067"/>
          </a:xfrm>
          <a:prstGeom prst="rect">
            <a:avLst/>
          </a:prstGeom>
          <a:solidFill>
            <a:srgbClr val="00B050">
              <a:alpha val="4000"/>
            </a:srgbClr>
          </a:solidFill>
        </p:spPr>
        <p:txBody>
          <a:bodyPr lIns="0" tIns="0" rIns="0" bIns="0"/>
          <a:lstStyle>
            <a:lvl1pPr>
              <a:defRPr sz="2133">
                <a:solidFill>
                  <a:srgbClr val="535353"/>
                </a:solidFill>
              </a:defRPr>
            </a:lvl1pPr>
            <a:lvl2pPr>
              <a:defRPr sz="2400">
                <a:solidFill>
                  <a:srgbClr val="535353"/>
                </a:solidFill>
              </a:defRPr>
            </a:lvl2pPr>
            <a:lvl3pPr>
              <a:defRPr sz="2133">
                <a:solidFill>
                  <a:srgbClr val="535353"/>
                </a:solidFill>
              </a:defRPr>
            </a:lvl3pPr>
          </a:lstStyle>
          <a:p>
            <a:r>
              <a:rPr lang="nl-BE" dirty="0" err="1"/>
              <a:t>Calibri</a:t>
            </a:r>
            <a:r>
              <a:rPr lang="nl-BE" dirty="0"/>
              <a:t> antraciet grijs, 16 </a:t>
            </a:r>
            <a:r>
              <a:rPr lang="nl-BE" dirty="0" err="1"/>
              <a:t>pt</a:t>
            </a:r>
            <a:endParaRPr lang="nl-BE" dirty="0"/>
          </a:p>
        </p:txBody>
      </p:sp>
      <p:sp>
        <p:nvSpPr>
          <p:cNvPr id="14" name="Tijdelijke aanduiding voor tekst 4">
            <a:extLst>
              <a:ext uri="{FF2B5EF4-FFF2-40B4-BE49-F238E27FC236}">
                <a16:creationId xmlns:a16="http://schemas.microsoft.com/office/drawing/2014/main" id="{5D8FA13E-AFF2-4085-9D73-2E417BF6CC8C}"/>
              </a:ext>
            </a:extLst>
          </p:cNvPr>
          <p:cNvSpPr>
            <a:spLocks noGrp="1"/>
          </p:cNvSpPr>
          <p:nvPr>
            <p:ph type="body" idx="10" hasCustomPrompt="1"/>
          </p:nvPr>
        </p:nvSpPr>
        <p:spPr>
          <a:xfrm>
            <a:off x="4356000" y="1815468"/>
            <a:ext cx="3480000" cy="3891067"/>
          </a:xfrm>
          <a:prstGeom prst="rect">
            <a:avLst/>
          </a:prstGeom>
          <a:solidFill>
            <a:srgbClr val="00B050">
              <a:alpha val="4000"/>
            </a:srgbClr>
          </a:solidFill>
        </p:spPr>
        <p:txBody>
          <a:bodyPr lIns="0" tIns="0" rIns="0" bIns="0"/>
          <a:lstStyle>
            <a:lvl1pPr>
              <a:defRPr sz="2133">
                <a:solidFill>
                  <a:srgbClr val="535353"/>
                </a:solidFill>
              </a:defRPr>
            </a:lvl1pPr>
            <a:lvl2pPr>
              <a:defRPr sz="2400">
                <a:solidFill>
                  <a:srgbClr val="535353"/>
                </a:solidFill>
              </a:defRPr>
            </a:lvl2pPr>
            <a:lvl3pPr>
              <a:defRPr sz="2133">
                <a:solidFill>
                  <a:srgbClr val="535353"/>
                </a:solidFill>
              </a:defRPr>
            </a:lvl3pPr>
          </a:lstStyle>
          <a:p>
            <a:r>
              <a:rPr lang="nl-BE" dirty="0" err="1"/>
              <a:t>Calibri</a:t>
            </a:r>
            <a:r>
              <a:rPr lang="nl-BE" dirty="0"/>
              <a:t> antraciet grijs, 16 </a:t>
            </a:r>
            <a:r>
              <a:rPr lang="nl-BE" dirty="0" err="1"/>
              <a:t>pt</a:t>
            </a:r>
            <a:endParaRPr lang="nl-BE" dirty="0"/>
          </a:p>
        </p:txBody>
      </p:sp>
      <p:sp>
        <p:nvSpPr>
          <p:cNvPr id="15" name="Tijdelijke aanduiding voor tekst 4">
            <a:extLst>
              <a:ext uri="{FF2B5EF4-FFF2-40B4-BE49-F238E27FC236}">
                <a16:creationId xmlns:a16="http://schemas.microsoft.com/office/drawing/2014/main" id="{B77492B6-1416-4A63-9386-FA96B47E2853}"/>
              </a:ext>
            </a:extLst>
          </p:cNvPr>
          <p:cNvSpPr>
            <a:spLocks noGrp="1"/>
          </p:cNvSpPr>
          <p:nvPr>
            <p:ph type="body" idx="11" hasCustomPrompt="1"/>
          </p:nvPr>
        </p:nvSpPr>
        <p:spPr>
          <a:xfrm>
            <a:off x="8326988" y="1815468"/>
            <a:ext cx="3480000" cy="3891067"/>
          </a:xfrm>
          <a:prstGeom prst="rect">
            <a:avLst/>
          </a:prstGeom>
          <a:solidFill>
            <a:srgbClr val="00B050">
              <a:alpha val="4000"/>
            </a:srgbClr>
          </a:solidFill>
        </p:spPr>
        <p:txBody>
          <a:bodyPr lIns="0" tIns="0" rIns="0" bIns="0"/>
          <a:lstStyle>
            <a:lvl1pPr>
              <a:defRPr sz="2133">
                <a:solidFill>
                  <a:srgbClr val="535353"/>
                </a:solidFill>
              </a:defRPr>
            </a:lvl1pPr>
            <a:lvl2pPr>
              <a:defRPr sz="2400">
                <a:solidFill>
                  <a:srgbClr val="535353"/>
                </a:solidFill>
              </a:defRPr>
            </a:lvl2pPr>
            <a:lvl3pPr>
              <a:defRPr sz="2133">
                <a:solidFill>
                  <a:srgbClr val="535353"/>
                </a:solidFill>
              </a:defRPr>
            </a:lvl3pPr>
          </a:lstStyle>
          <a:p>
            <a:r>
              <a:rPr lang="nl-BE" dirty="0" err="1"/>
              <a:t>Calibri</a:t>
            </a:r>
            <a:r>
              <a:rPr lang="nl-BE" dirty="0"/>
              <a:t> antraciet grijs, 16 </a:t>
            </a:r>
            <a:r>
              <a:rPr lang="nl-BE" dirty="0" err="1"/>
              <a:t>pt</a:t>
            </a:r>
            <a:endParaRPr lang="nl-BE" dirty="0"/>
          </a:p>
        </p:txBody>
      </p:sp>
    </p:spTree>
    <p:extLst>
      <p:ext uri="{BB962C8B-B14F-4D97-AF65-F5344CB8AC3E}">
        <p14:creationId xmlns:p14="http://schemas.microsoft.com/office/powerpoint/2010/main" val="401713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beeld + titel bov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6087028"/>
            <a:ext cx="12200040" cy="770977"/>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12192815" cy="659900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dirty="0"/>
          </a:p>
        </p:txBody>
      </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412507" y="383459"/>
            <a:ext cx="11394481" cy="132556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Tree>
    <p:extLst>
      <p:ext uri="{BB962C8B-B14F-4D97-AF65-F5344CB8AC3E}">
        <p14:creationId xmlns:p14="http://schemas.microsoft.com/office/powerpoint/2010/main" val="398021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beeld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6087028"/>
            <a:ext cx="12200040" cy="770977"/>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12192815" cy="659900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dirty="0"/>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412507" y="1135761"/>
            <a:ext cx="9655992" cy="2387601"/>
          </a:xfrm>
          <a:prstGeom prst="rect">
            <a:avLst/>
          </a:prstGeom>
        </p:spPr>
        <p:txBody>
          <a:bodyPr lIns="0" tIns="0" rIns="0" bIns="0" anchor="b"/>
          <a:lstStyle>
            <a:lvl1pPr marL="0" indent="-287991">
              <a:defRPr sz="4267" b="1">
                <a:solidFill>
                  <a:srgbClr val="009B48"/>
                </a:solidFill>
                <a:latin typeface="+mn-lt"/>
              </a:defRPr>
            </a:lvl1pPr>
          </a:lstStyle>
          <a:p>
            <a:r>
              <a:rPr dirty="0"/>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412507" y="3548808"/>
            <a:ext cx="7927507" cy="960000"/>
          </a:xfrm>
          <a:prstGeom prst="rect">
            <a:avLst/>
          </a:prstGeom>
        </p:spPr>
        <p:txBody>
          <a:bodyPr lIns="0" tIns="0" rIns="0" bIns="46800"/>
          <a:lstStyle>
            <a:lvl1pPr marL="0" indent="0">
              <a:buSzTx/>
              <a:buFontTx/>
              <a:buNone/>
              <a:defRPr sz="2667" b="1">
                <a:solidFill>
                  <a:srgbClr val="009B48"/>
                </a:solidFill>
                <a:latin typeface="+mn-lt"/>
              </a:defRPr>
            </a:lvl1pPr>
            <a:lvl2pPr marL="0" indent="457189">
              <a:buSzTx/>
              <a:buFontTx/>
              <a:buNone/>
              <a:defRPr sz="2400" b="0">
                <a:solidFill>
                  <a:srgbClr val="009B48"/>
                </a:solidFill>
                <a:latin typeface="+mn-lt"/>
              </a:defRPr>
            </a:lvl2pPr>
            <a:lvl3pPr marL="0" indent="914377">
              <a:buSzTx/>
              <a:buFontTx/>
              <a:buNone/>
              <a:defRPr sz="2000" b="0">
                <a:solidFill>
                  <a:srgbClr val="009B48"/>
                </a:solidFill>
                <a:latin typeface="+mn-lt"/>
              </a:defRPr>
            </a:lvl3pPr>
            <a:lvl4pPr marL="0" indent="1371566">
              <a:buSzTx/>
              <a:buFontTx/>
              <a:buNone/>
              <a:defRPr sz="1867" b="0">
                <a:solidFill>
                  <a:srgbClr val="009B48"/>
                </a:solidFill>
                <a:latin typeface="+mn-lt"/>
              </a:defRPr>
            </a:lvl4pPr>
            <a:lvl5pPr marL="0" indent="1828754">
              <a:buSzTx/>
              <a:buFontTx/>
              <a:buNone/>
              <a:defRPr sz="1600" b="0">
                <a:solidFill>
                  <a:srgbClr val="009B48"/>
                </a:solidFill>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610913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Kleur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49CC4DC-4FD8-604D-B7F4-174F1AFBCF81}"/>
              </a:ext>
            </a:extLst>
          </p:cNvPr>
          <p:cNvSpPr/>
          <p:nvPr userDrawn="1"/>
        </p:nvSpPr>
        <p:spPr>
          <a:xfrm>
            <a:off x="412507" y="1867453"/>
            <a:ext cx="898359" cy="898359"/>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8" name="Rechthoek 7">
            <a:extLst>
              <a:ext uri="{FF2B5EF4-FFF2-40B4-BE49-F238E27FC236}">
                <a16:creationId xmlns:a16="http://schemas.microsoft.com/office/drawing/2014/main" id="{1B06AFD8-B952-B844-9AB4-8069EDFC23BD}"/>
              </a:ext>
            </a:extLst>
          </p:cNvPr>
          <p:cNvSpPr/>
          <p:nvPr userDrawn="1"/>
        </p:nvSpPr>
        <p:spPr>
          <a:xfrm>
            <a:off x="412507" y="3666766"/>
            <a:ext cx="898359" cy="898359"/>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9" name="Rechthoek 8">
            <a:extLst>
              <a:ext uri="{FF2B5EF4-FFF2-40B4-BE49-F238E27FC236}">
                <a16:creationId xmlns:a16="http://schemas.microsoft.com/office/drawing/2014/main" id="{FC865BCF-F6A3-B346-9C14-7BF5AB89533D}"/>
              </a:ext>
            </a:extLst>
          </p:cNvPr>
          <p:cNvSpPr/>
          <p:nvPr userDrawn="1"/>
        </p:nvSpPr>
        <p:spPr>
          <a:xfrm>
            <a:off x="412507" y="4853043"/>
            <a:ext cx="898359" cy="898359"/>
          </a:xfrm>
          <a:prstGeom prst="rect">
            <a:avLst/>
          </a:prstGeom>
          <a:solidFill>
            <a:srgbClr val="9C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412507" y="383459"/>
            <a:ext cx="11394481" cy="62490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dirty="0"/>
              <a:t>Calibri, groen, 32 pt, bold, bovenaan gelijnd</a:t>
            </a:r>
            <a:endParaRPr lang="en-US" dirty="0"/>
          </a:p>
        </p:txBody>
      </p:sp>
      <p:sp>
        <p:nvSpPr>
          <p:cNvPr id="11" name="Rechthoek 10">
            <a:extLst>
              <a:ext uri="{FF2B5EF4-FFF2-40B4-BE49-F238E27FC236}">
                <a16:creationId xmlns:a16="http://schemas.microsoft.com/office/drawing/2014/main" id="{AC7CFEF1-F92A-1E49-9083-FE05CE62B031}"/>
              </a:ext>
            </a:extLst>
          </p:cNvPr>
          <p:cNvSpPr/>
          <p:nvPr userDrawn="1"/>
        </p:nvSpPr>
        <p:spPr>
          <a:xfrm>
            <a:off x="3336754" y="3666766"/>
            <a:ext cx="898359" cy="898359"/>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12" name="Rechthoek 11">
            <a:extLst>
              <a:ext uri="{FF2B5EF4-FFF2-40B4-BE49-F238E27FC236}">
                <a16:creationId xmlns:a16="http://schemas.microsoft.com/office/drawing/2014/main" id="{BAD9A5DD-96C6-F841-A2A0-E212C2052784}"/>
              </a:ext>
            </a:extLst>
          </p:cNvPr>
          <p:cNvSpPr/>
          <p:nvPr userDrawn="1"/>
        </p:nvSpPr>
        <p:spPr>
          <a:xfrm>
            <a:off x="6261001" y="3666766"/>
            <a:ext cx="898359" cy="898359"/>
          </a:xfrm>
          <a:prstGeom prst="rect">
            <a:avLst/>
          </a:prstGeom>
          <a:solidFill>
            <a:srgbClr val="3FC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13" name="Rechthoek 12">
            <a:extLst>
              <a:ext uri="{FF2B5EF4-FFF2-40B4-BE49-F238E27FC236}">
                <a16:creationId xmlns:a16="http://schemas.microsoft.com/office/drawing/2014/main" id="{B6AF4591-5620-BF4B-8F02-A3A805391724}"/>
              </a:ext>
            </a:extLst>
          </p:cNvPr>
          <p:cNvSpPr/>
          <p:nvPr userDrawn="1"/>
        </p:nvSpPr>
        <p:spPr>
          <a:xfrm>
            <a:off x="3336753" y="4853043"/>
            <a:ext cx="898359" cy="89835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14" name="Rechthoek 13">
            <a:extLst>
              <a:ext uri="{FF2B5EF4-FFF2-40B4-BE49-F238E27FC236}">
                <a16:creationId xmlns:a16="http://schemas.microsoft.com/office/drawing/2014/main" id="{B92675A1-8C01-7449-B812-A8B7C7FB4AB1}"/>
              </a:ext>
            </a:extLst>
          </p:cNvPr>
          <p:cNvSpPr/>
          <p:nvPr userDrawn="1"/>
        </p:nvSpPr>
        <p:spPr>
          <a:xfrm>
            <a:off x="6260998" y="4853043"/>
            <a:ext cx="898359" cy="898359"/>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Tree>
    <p:extLst>
      <p:ext uri="{BB962C8B-B14F-4D97-AF65-F5344CB8AC3E}">
        <p14:creationId xmlns:p14="http://schemas.microsoft.com/office/powerpoint/2010/main" val="3170829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600"/>
            <a:ext cx="121920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4800" y="-4800"/>
            <a:ext cx="5625357" cy="6864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221" y="5787340"/>
            <a:ext cx="3985227" cy="606448"/>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5890903" y="1936427"/>
            <a:ext cx="4059555" cy="877163"/>
          </a:xfrm>
          <a:prstGeom prst="rect">
            <a:avLst/>
          </a:prstGeom>
          <a:solidFill>
            <a:srgbClr val="009B48"/>
          </a:solidFill>
        </p:spPr>
        <p:txBody>
          <a:bodyPr wrap="none" lIns="72000" tIns="0" rIns="72000" bIns="0">
            <a:spAutoFit/>
          </a:bodyPr>
          <a:lstStyle>
            <a:lvl1pPr>
              <a:lnSpc>
                <a:spcPct val="95000"/>
              </a:lnSpc>
              <a:defRPr sz="60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5890903" y="3837379"/>
            <a:ext cx="3426471" cy="830997"/>
          </a:xfrm>
          <a:prstGeom prst="rect">
            <a:avLst/>
          </a:prstGeom>
          <a:solidFill>
            <a:srgbClr val="009B48"/>
          </a:solidFill>
        </p:spPr>
        <p:txBody>
          <a:bodyPr wrap="none" lIns="72000" tIns="0" rIns="72000" bIns="0">
            <a:spAutoFit/>
          </a:bodyPr>
          <a:lstStyle>
            <a:lvl1pPr marL="0" indent="0">
              <a:buNone/>
              <a:defRPr sz="6000" b="1">
                <a:solidFill>
                  <a:schemeClr val="bg1"/>
                </a:solidFill>
              </a:defRPr>
            </a:lvl1pPr>
          </a:lstStyle>
          <a:p>
            <a:r>
              <a:rPr lang="nl-NL" dirty="0"/>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5890904" y="2908786"/>
            <a:ext cx="4034329" cy="830997"/>
          </a:xfrm>
          <a:prstGeom prst="rect">
            <a:avLst/>
          </a:prstGeom>
          <a:solidFill>
            <a:srgbClr val="009B48"/>
          </a:solidFill>
        </p:spPr>
        <p:txBody>
          <a:bodyPr wrap="square" lIns="72000" tIns="0" rIns="72000" bIns="0" anchor="ctr" anchorCtr="0">
            <a:spAutoFit/>
          </a:bodyPr>
          <a:lstStyle>
            <a:lvl1pPr marL="0" indent="0">
              <a:buNone/>
              <a:defRPr sz="6000" b="1">
                <a:solidFill>
                  <a:schemeClr val="bg1"/>
                </a:solidFill>
              </a:defRPr>
            </a:lvl1pPr>
          </a:lstStyle>
          <a:p>
            <a:r>
              <a:rPr lang="nl-NL" dirty="0"/>
              <a:t>titel van het</a:t>
            </a:r>
          </a:p>
        </p:txBody>
      </p:sp>
    </p:spTree>
    <p:extLst>
      <p:ext uri="{BB962C8B-B14F-4D97-AF65-F5344CB8AC3E}">
        <p14:creationId xmlns:p14="http://schemas.microsoft.com/office/powerpoint/2010/main" val="1438319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elslide">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E88981-6B68-B149-8A88-2F34EA6C1C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93582" y="1207858"/>
            <a:ext cx="3098417" cy="1207857"/>
          </a:xfrm>
          <a:prstGeom prst="rect">
            <a:avLst/>
          </a:prstGeom>
        </p:spPr>
      </p:pic>
      <p:sp>
        <p:nvSpPr>
          <p:cNvPr id="8" name="Title Text">
            <a:extLst>
              <a:ext uri="{FF2B5EF4-FFF2-40B4-BE49-F238E27FC236}">
                <a16:creationId xmlns:a16="http://schemas.microsoft.com/office/drawing/2014/main" id="{5306D2C2-901E-D34A-BA20-02F0F78228A2}"/>
              </a:ext>
            </a:extLst>
          </p:cNvPr>
          <p:cNvSpPr txBox="1">
            <a:spLocks noGrp="1"/>
          </p:cNvSpPr>
          <p:nvPr>
            <p:ph type="title" hasCustomPrompt="1"/>
          </p:nvPr>
        </p:nvSpPr>
        <p:spPr>
          <a:xfrm>
            <a:off x="761222" y="1537017"/>
            <a:ext cx="7093777" cy="2387601"/>
          </a:xfrm>
          <a:prstGeom prst="rect">
            <a:avLst/>
          </a:prstGeom>
        </p:spPr>
        <p:txBody>
          <a:bodyPr lIns="0" tIns="0" rIns="0" bIns="0" anchor="b">
            <a:normAutofit/>
          </a:bodyPr>
          <a:lstStyle>
            <a:lvl1pPr marL="0" indent="0">
              <a:lnSpc>
                <a:spcPct val="100000"/>
              </a:lnSpc>
              <a:defRPr sz="4267">
                <a:solidFill>
                  <a:srgbClr val="FFFFFF"/>
                </a:solidFill>
              </a:defRPr>
            </a:lvl1pPr>
          </a:lstStyle>
          <a:p>
            <a:r>
              <a:t>Title Text</a:t>
            </a:r>
          </a:p>
        </p:txBody>
      </p:sp>
    </p:spTree>
    <p:extLst>
      <p:ext uri="{BB962C8B-B14F-4D97-AF65-F5344CB8AC3E}">
        <p14:creationId xmlns:p14="http://schemas.microsoft.com/office/powerpoint/2010/main" val="1821627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600"/>
            <a:ext cx="121920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4800" y="-4800"/>
            <a:ext cx="5625357" cy="6864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pPr algn="ctr"/>
            <a:endParaRPr lang="nl-NL" sz="2400"/>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221" y="5787340"/>
            <a:ext cx="3985227" cy="606448"/>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5890903" y="1936427"/>
            <a:ext cx="4322100" cy="877163"/>
          </a:xfrm>
          <a:prstGeom prst="rect">
            <a:avLst/>
          </a:prstGeom>
          <a:solidFill>
            <a:srgbClr val="009B48"/>
          </a:solidFill>
        </p:spPr>
        <p:txBody>
          <a:bodyPr wrap="none" lIns="72000" tIns="0" rIns="72000" bIns="0">
            <a:spAutoFit/>
          </a:bodyPr>
          <a:lstStyle>
            <a:lvl1pPr>
              <a:lnSpc>
                <a:spcPct val="95000"/>
              </a:lnSpc>
              <a:defRPr sz="6000" b="1">
                <a:solidFill>
                  <a:schemeClr val="bg1"/>
                </a:solidFill>
              </a:defRPr>
            </a:lvl1pPr>
          </a:lstStyle>
          <a:p>
            <a:r>
              <a:rPr lang="nl-NL"/>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5890903" y="3837379"/>
            <a:ext cx="3426471" cy="830997"/>
          </a:xfrm>
          <a:prstGeom prst="rect">
            <a:avLst/>
          </a:prstGeom>
          <a:solidFill>
            <a:srgbClr val="009B48"/>
          </a:solidFill>
        </p:spPr>
        <p:txBody>
          <a:bodyPr wrap="none" lIns="72000" tIns="0" rIns="72000" bIns="0">
            <a:spAutoFit/>
          </a:bodyPr>
          <a:lstStyle>
            <a:lvl1pPr marL="0" indent="0">
              <a:buNone/>
              <a:defRPr sz="6000" b="1">
                <a:solidFill>
                  <a:schemeClr val="bg1"/>
                </a:solidFill>
              </a:defRPr>
            </a:lvl1pPr>
          </a:lstStyle>
          <a:p>
            <a:r>
              <a:rPr lang="nl-NL"/>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5890904" y="2908786"/>
            <a:ext cx="4034329" cy="830997"/>
          </a:xfrm>
          <a:prstGeom prst="rect">
            <a:avLst/>
          </a:prstGeom>
          <a:solidFill>
            <a:srgbClr val="009B48"/>
          </a:solidFill>
        </p:spPr>
        <p:txBody>
          <a:bodyPr wrap="square" lIns="72000" tIns="0" rIns="72000" bIns="0" anchor="ctr" anchorCtr="0">
            <a:spAutoFit/>
          </a:bodyPr>
          <a:lstStyle>
            <a:lvl1pPr marL="0" indent="0">
              <a:buNone/>
              <a:defRPr sz="6000" b="1">
                <a:solidFill>
                  <a:schemeClr val="bg1"/>
                </a:solidFill>
              </a:defRPr>
            </a:lvl1pPr>
          </a:lstStyle>
          <a:p>
            <a:r>
              <a:rPr lang="nl-NL"/>
              <a:t>titel van het</a:t>
            </a:r>
          </a:p>
        </p:txBody>
      </p:sp>
    </p:spTree>
    <p:extLst>
      <p:ext uri="{BB962C8B-B14F-4D97-AF65-F5344CB8AC3E}">
        <p14:creationId xmlns:p14="http://schemas.microsoft.com/office/powerpoint/2010/main" val="119996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HOOFDSTUKSLIDEb_beeld">
    <p:bg>
      <p:bgPr>
        <a:blipFill>
          <a:blip r:embed="rId2"/>
          <a:stretch>
            <a:fillRect/>
          </a:stretch>
        </a:blip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BF6BA-1B4F-0241-BD50-3FD14E19DC2E}"/>
              </a:ext>
            </a:extLst>
          </p:cNvPr>
          <p:cNvSpPr/>
          <p:nvPr userDrawn="1"/>
        </p:nvSpPr>
        <p:spPr>
          <a:xfrm>
            <a:off x="0" y="-600"/>
            <a:ext cx="121920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7" name="Tijdelijke aanduiding voor afbeelding 16">
            <a:extLst>
              <a:ext uri="{FF2B5EF4-FFF2-40B4-BE49-F238E27FC236}">
                <a16:creationId xmlns:a16="http://schemas.microsoft.com/office/drawing/2014/main" id="{8702F2F7-4C93-4BBD-9FF2-D81B3C8FD54F}"/>
              </a:ext>
            </a:extLst>
          </p:cNvPr>
          <p:cNvSpPr>
            <a:spLocks noGrp="1"/>
          </p:cNvSpPr>
          <p:nvPr>
            <p:ph type="pic" sz="quarter" idx="14" hasCustomPrompt="1"/>
          </p:nvPr>
        </p:nvSpPr>
        <p:spPr>
          <a:xfrm>
            <a:off x="4031266" y="-27000"/>
            <a:ext cx="8160735" cy="6912000"/>
          </a:xfrm>
          <a:custGeom>
            <a:avLst/>
            <a:gdLst>
              <a:gd name="connsiteX0" fmla="*/ 0 w 6120551"/>
              <a:gd name="connsiteY0" fmla="*/ 0 h 5184000"/>
              <a:gd name="connsiteX1" fmla="*/ 6120551 w 6120551"/>
              <a:gd name="connsiteY1" fmla="*/ 0 h 5184000"/>
              <a:gd name="connsiteX2" fmla="*/ 6120551 w 6120551"/>
              <a:gd name="connsiteY2" fmla="*/ 5184000 h 5184000"/>
              <a:gd name="connsiteX3" fmla="*/ 1196820 w 6120551"/>
              <a:gd name="connsiteY3" fmla="*/ 5184000 h 5184000"/>
            </a:gdLst>
            <a:ahLst/>
            <a:cxnLst>
              <a:cxn ang="0">
                <a:pos x="connsiteX0" y="connsiteY0"/>
              </a:cxn>
              <a:cxn ang="0">
                <a:pos x="connsiteX1" y="connsiteY1"/>
              </a:cxn>
              <a:cxn ang="0">
                <a:pos x="connsiteX2" y="connsiteY2"/>
              </a:cxn>
              <a:cxn ang="0">
                <a:pos x="connsiteX3" y="connsiteY3"/>
              </a:cxn>
            </a:cxnLst>
            <a:rect l="l" t="t" r="r" b="b"/>
            <a:pathLst>
              <a:path w="6120551" h="5184000">
                <a:moveTo>
                  <a:pt x="0" y="0"/>
                </a:moveTo>
                <a:lnTo>
                  <a:pt x="6120551" y="0"/>
                </a:lnTo>
                <a:lnTo>
                  <a:pt x="6120551" y="5184000"/>
                </a:lnTo>
                <a:lnTo>
                  <a:pt x="1196820" y="5184000"/>
                </a:lnTo>
                <a:close/>
              </a:path>
            </a:pathLst>
          </a:custGeom>
          <a:blipFill>
            <a:blip r:embed="rId3"/>
            <a:stretch>
              <a:fillRect/>
            </a:stretch>
          </a:blipFill>
        </p:spPr>
        <p:txBody>
          <a:bodyPr wrap="square" lIns="360000" tIns="360000" rIns="360000" bIns="36000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BE" b="0" i="0" u="none" strike="noStrike">
                <a:solidFill>
                  <a:srgbClr val="000000"/>
                </a:solidFill>
                <a:effectLst/>
                <a:latin typeface="Calibri" panose="020F0502020204030204" pitchFamily="34" charset="0"/>
              </a:rPr>
              <a:t>Het pictogram om een afbeelding toe te voegen staat achter het tweede titelbalkje. </a:t>
            </a:r>
            <a:br>
              <a:rPr lang="nl-BE" b="0" i="0" u="none" strike="noStrike">
                <a:solidFill>
                  <a:srgbClr val="000000"/>
                </a:solidFill>
                <a:effectLst/>
                <a:latin typeface="Calibri" panose="020F0502020204030204" pitchFamily="34" charset="0"/>
              </a:rPr>
            </a:br>
            <a:r>
              <a:rPr lang="nl-BE" b="0" i="0" u="none" strike="noStrike">
                <a:solidFill>
                  <a:srgbClr val="000000"/>
                </a:solidFill>
                <a:effectLst/>
                <a:latin typeface="Calibri" panose="020F0502020204030204" pitchFamily="34" charset="0"/>
              </a:rPr>
              <a:t>Schuif het naar rechts om op het pictogram te kunnen klikken. </a:t>
            </a:r>
          </a:p>
        </p:txBody>
      </p:sp>
      <p:sp>
        <p:nvSpPr>
          <p:cNvPr id="30" name="Vrije vorm 29">
            <a:extLst>
              <a:ext uri="{FF2B5EF4-FFF2-40B4-BE49-F238E27FC236}">
                <a16:creationId xmlns:a16="http://schemas.microsoft.com/office/drawing/2014/main" id="{52F8AB80-2E91-8A42-BAD6-88AE3248B4CD}"/>
              </a:ext>
            </a:extLst>
          </p:cNvPr>
          <p:cNvSpPr/>
          <p:nvPr userDrawn="1"/>
        </p:nvSpPr>
        <p:spPr>
          <a:xfrm>
            <a:off x="-4800" y="-3000"/>
            <a:ext cx="5625357" cy="6864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1221" y="5787340"/>
            <a:ext cx="3985227" cy="606448"/>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5890903" y="1936427"/>
            <a:ext cx="4322100" cy="877163"/>
          </a:xfrm>
          <a:prstGeom prst="rect">
            <a:avLst/>
          </a:prstGeom>
          <a:solidFill>
            <a:srgbClr val="009B48"/>
          </a:solidFill>
        </p:spPr>
        <p:txBody>
          <a:bodyPr wrap="none" lIns="72000" tIns="0" rIns="72000" bIns="0">
            <a:spAutoFit/>
          </a:bodyPr>
          <a:lstStyle>
            <a:lvl1pPr>
              <a:lnSpc>
                <a:spcPct val="95000"/>
              </a:lnSpc>
              <a:defRPr sz="6000" b="1">
                <a:solidFill>
                  <a:schemeClr val="bg1"/>
                </a:solidFill>
              </a:defRPr>
            </a:lvl1pPr>
          </a:lstStyle>
          <a:p>
            <a:r>
              <a:rPr lang="nl-NL"/>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5890903" y="3837379"/>
            <a:ext cx="3426471" cy="830997"/>
          </a:xfrm>
          <a:prstGeom prst="rect">
            <a:avLst/>
          </a:prstGeom>
          <a:solidFill>
            <a:srgbClr val="009B48"/>
          </a:solidFill>
        </p:spPr>
        <p:txBody>
          <a:bodyPr wrap="none" lIns="72000" tIns="0" rIns="72000" bIns="0">
            <a:spAutoFit/>
          </a:bodyPr>
          <a:lstStyle>
            <a:lvl1pPr marL="0" indent="0">
              <a:buNone/>
              <a:defRPr sz="6000" b="1">
                <a:solidFill>
                  <a:schemeClr val="bg1"/>
                </a:solidFill>
              </a:defRPr>
            </a:lvl1pPr>
          </a:lstStyle>
          <a:p>
            <a:r>
              <a:rPr lang="nl-NL"/>
              <a:t>hoofdstuk</a:t>
            </a:r>
          </a:p>
        </p:txBody>
      </p:sp>
      <p:sp>
        <p:nvSpPr>
          <p:cNvPr id="8" name="Tijdelijke aanduiding voor tekst 3">
            <a:extLst>
              <a:ext uri="{FF2B5EF4-FFF2-40B4-BE49-F238E27FC236}">
                <a16:creationId xmlns:a16="http://schemas.microsoft.com/office/drawing/2014/main" id="{691841E9-5870-384E-91B6-0010CB1CC941}"/>
              </a:ext>
            </a:extLst>
          </p:cNvPr>
          <p:cNvSpPr>
            <a:spLocks noGrp="1"/>
          </p:cNvSpPr>
          <p:nvPr>
            <p:ph type="body" sz="quarter" idx="12" hasCustomPrompt="1"/>
          </p:nvPr>
        </p:nvSpPr>
        <p:spPr>
          <a:xfrm>
            <a:off x="5890904" y="2908786"/>
            <a:ext cx="4034329" cy="830997"/>
          </a:xfrm>
          <a:prstGeom prst="rect">
            <a:avLst/>
          </a:prstGeom>
          <a:solidFill>
            <a:srgbClr val="009B48"/>
          </a:solidFill>
        </p:spPr>
        <p:txBody>
          <a:bodyPr wrap="square" lIns="72000" tIns="0" rIns="72000" bIns="0" anchor="ctr" anchorCtr="0">
            <a:spAutoFit/>
          </a:bodyPr>
          <a:lstStyle>
            <a:lvl1pPr marL="0" indent="0">
              <a:buNone/>
              <a:defRPr sz="6000" b="1">
                <a:solidFill>
                  <a:schemeClr val="bg1"/>
                </a:solidFill>
              </a:defRPr>
            </a:lvl1pPr>
          </a:lstStyle>
          <a:p>
            <a:r>
              <a:rPr lang="nl-NL"/>
              <a:t>titel van het</a:t>
            </a:r>
          </a:p>
        </p:txBody>
      </p:sp>
    </p:spTree>
    <p:extLst>
      <p:ext uri="{BB962C8B-B14F-4D97-AF65-F5344CB8AC3E}">
        <p14:creationId xmlns:p14="http://schemas.microsoft.com/office/powerpoint/2010/main" val="4166123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HOOFDSTUKSLIDEC_zigzag + bee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8D972E1-A61A-E14A-A149-F8E59ED5A91D}"/>
              </a:ext>
            </a:extLst>
          </p:cNvPr>
          <p:cNvSpPr/>
          <p:nvPr userDrawn="1"/>
        </p:nvSpPr>
        <p:spPr>
          <a:xfrm>
            <a:off x="0" y="-1500"/>
            <a:ext cx="12192000" cy="686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35" name="Afbeelding 34">
            <a:extLst>
              <a:ext uri="{FF2B5EF4-FFF2-40B4-BE49-F238E27FC236}">
                <a16:creationId xmlns:a16="http://schemas.microsoft.com/office/drawing/2014/main" id="{24198B7D-DA72-174B-9787-B28BE0C7AB12}"/>
              </a:ext>
            </a:extLst>
          </p:cNvPr>
          <p:cNvPicPr>
            <a:picLocks noChangeAspect="1"/>
          </p:cNvPicPr>
          <p:nvPr userDrawn="1"/>
        </p:nvPicPr>
        <p:blipFill>
          <a:blip r:embed="rId2"/>
          <a:stretch>
            <a:fillRect/>
          </a:stretch>
        </p:blipFill>
        <p:spPr>
          <a:xfrm>
            <a:off x="-50104" y="0"/>
            <a:ext cx="12242104" cy="6858000"/>
          </a:xfrm>
          <a:prstGeom prst="rect">
            <a:avLst/>
          </a:prstGeom>
        </p:spPr>
      </p:pic>
      <p:sp>
        <p:nvSpPr>
          <p:cNvPr id="33" name="Tijdelijke aanduiding voor afbeelding 32">
            <a:extLst>
              <a:ext uri="{FF2B5EF4-FFF2-40B4-BE49-F238E27FC236}">
                <a16:creationId xmlns:a16="http://schemas.microsoft.com/office/drawing/2014/main" id="{D1DAC7B6-565A-8B4B-9E46-267F98FF06E7}"/>
              </a:ext>
            </a:extLst>
          </p:cNvPr>
          <p:cNvSpPr>
            <a:spLocks noGrp="1"/>
          </p:cNvSpPr>
          <p:nvPr>
            <p:ph type="pic" sz="quarter" idx="14"/>
          </p:nvPr>
        </p:nvSpPr>
        <p:spPr>
          <a:xfrm>
            <a:off x="-50104" y="-3000"/>
            <a:ext cx="5609479" cy="6864000"/>
          </a:xfrm>
          <a:custGeom>
            <a:avLst/>
            <a:gdLst>
              <a:gd name="connsiteX0" fmla="*/ 0 w 4207109"/>
              <a:gd name="connsiteY0" fmla="*/ 0 h 5148000"/>
              <a:gd name="connsiteX1" fmla="*/ 3018600 w 4207109"/>
              <a:gd name="connsiteY1" fmla="*/ 0 h 5148000"/>
              <a:gd name="connsiteX2" fmla="*/ 4207109 w 4207109"/>
              <a:gd name="connsiteY2" fmla="*/ 5148000 h 5148000"/>
              <a:gd name="connsiteX3" fmla="*/ 0 w 4207109"/>
              <a:gd name="connsiteY3" fmla="*/ 5148000 h 5148000"/>
            </a:gdLst>
            <a:ahLst/>
            <a:cxnLst>
              <a:cxn ang="0">
                <a:pos x="connsiteX0" y="connsiteY0"/>
              </a:cxn>
              <a:cxn ang="0">
                <a:pos x="connsiteX1" y="connsiteY1"/>
              </a:cxn>
              <a:cxn ang="0">
                <a:pos x="connsiteX2" y="connsiteY2"/>
              </a:cxn>
              <a:cxn ang="0">
                <a:pos x="connsiteX3" y="connsiteY3"/>
              </a:cxn>
            </a:cxnLst>
            <a:rect l="l" t="t" r="r" b="b"/>
            <a:pathLst>
              <a:path w="4207109" h="5148000">
                <a:moveTo>
                  <a:pt x="0" y="0"/>
                </a:moveTo>
                <a:lnTo>
                  <a:pt x="3018600" y="0"/>
                </a:lnTo>
                <a:lnTo>
                  <a:pt x="4207109" y="5148000"/>
                </a:lnTo>
                <a:lnTo>
                  <a:pt x="0" y="5148000"/>
                </a:lnTo>
                <a:close/>
              </a:path>
            </a:pathLst>
          </a:custGeom>
          <a:blipFill>
            <a:blip r:embed="rId3"/>
            <a:stretch>
              <a:fillRect/>
            </a:stretch>
          </a:blipFill>
        </p:spPr>
        <p:txBody>
          <a:bodyPr wrap="square" anchor="ctr">
            <a:noAutofit/>
          </a:bodyPr>
          <a:lstStyle>
            <a:lvl1pPr marL="0" indent="0" algn="ctr">
              <a:buNone/>
              <a:defRPr>
                <a:solidFill>
                  <a:schemeClr val="bg1"/>
                </a:solidFill>
              </a:defRPr>
            </a:lvl1pPr>
          </a:lstStyle>
          <a:p>
            <a:endParaRPr lang="nl-NL"/>
          </a:p>
        </p:txBody>
      </p:sp>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5890903" y="1936427"/>
            <a:ext cx="4322100" cy="877163"/>
          </a:xfrm>
          <a:prstGeom prst="rect">
            <a:avLst/>
          </a:prstGeom>
          <a:solidFill>
            <a:srgbClr val="009B48"/>
          </a:solidFill>
        </p:spPr>
        <p:txBody>
          <a:bodyPr wrap="none" lIns="72000" tIns="0" rIns="72000" bIns="0">
            <a:spAutoFit/>
          </a:bodyPr>
          <a:lstStyle>
            <a:lvl1pPr>
              <a:lnSpc>
                <a:spcPct val="95000"/>
              </a:lnSpc>
              <a:defRPr sz="6000" b="1">
                <a:solidFill>
                  <a:schemeClr val="bg1"/>
                </a:solidFill>
              </a:defRPr>
            </a:lvl1pPr>
          </a:lstStyle>
          <a:p>
            <a:r>
              <a:rPr lang="nl-NL"/>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5890903" y="3837379"/>
            <a:ext cx="3426471" cy="830997"/>
          </a:xfrm>
          <a:prstGeom prst="rect">
            <a:avLst/>
          </a:prstGeom>
          <a:solidFill>
            <a:srgbClr val="009B48"/>
          </a:solidFill>
        </p:spPr>
        <p:txBody>
          <a:bodyPr wrap="none" lIns="72000" tIns="0" rIns="72000" bIns="0">
            <a:spAutoFit/>
          </a:bodyPr>
          <a:lstStyle>
            <a:lvl1pPr marL="0" indent="0">
              <a:buNone/>
              <a:defRPr sz="6000" b="1">
                <a:solidFill>
                  <a:schemeClr val="bg1"/>
                </a:solidFill>
              </a:defRPr>
            </a:lvl1pPr>
          </a:lstStyle>
          <a:p>
            <a:r>
              <a:rPr lang="nl-NL"/>
              <a:t>hoofdstuk</a:t>
            </a:r>
          </a:p>
        </p:txBody>
      </p:sp>
      <p:sp>
        <p:nvSpPr>
          <p:cNvPr id="7" name="Tijdelijke aanduiding voor afbeelding 6">
            <a:extLst>
              <a:ext uri="{FF2B5EF4-FFF2-40B4-BE49-F238E27FC236}">
                <a16:creationId xmlns:a16="http://schemas.microsoft.com/office/drawing/2014/main" id="{DDA882A9-1503-2944-A958-8CE0A914D3CC}"/>
              </a:ext>
            </a:extLst>
          </p:cNvPr>
          <p:cNvSpPr>
            <a:spLocks noGrp="1"/>
          </p:cNvSpPr>
          <p:nvPr>
            <p:ph type="pic" sz="quarter" idx="13" hasCustomPrompt="1"/>
          </p:nvPr>
        </p:nvSpPr>
        <p:spPr>
          <a:xfrm>
            <a:off x="761222" y="5834002"/>
            <a:ext cx="3549799" cy="469837"/>
          </a:xfrm>
          <a:prstGeom prst="rect">
            <a:avLst/>
          </a:prstGeom>
          <a:blipFill dpi="0" rotWithShape="0">
            <a:blip r:embed="rId4"/>
            <a:srcRect/>
            <a:stretch>
              <a:fillRect/>
            </a:stretch>
          </a:blipFill>
        </p:spPr>
        <p:txBody>
          <a:bodyPr/>
          <a:lstStyle>
            <a:lvl1pPr marL="0" indent="0">
              <a:buNone/>
              <a:defRPr/>
            </a:lvl1pPr>
          </a:lstStyle>
          <a:p>
            <a:r>
              <a:rPr lang="nl-NL"/>
              <a:t> </a:t>
            </a:r>
          </a:p>
        </p:txBody>
      </p:sp>
      <p:sp>
        <p:nvSpPr>
          <p:cNvPr id="8" name="Tijdelijke aanduiding voor tekst 3">
            <a:extLst>
              <a:ext uri="{FF2B5EF4-FFF2-40B4-BE49-F238E27FC236}">
                <a16:creationId xmlns:a16="http://schemas.microsoft.com/office/drawing/2014/main" id="{D42FFFB7-82EC-6247-8350-05594AD20D2D}"/>
              </a:ext>
            </a:extLst>
          </p:cNvPr>
          <p:cNvSpPr>
            <a:spLocks noGrp="1"/>
          </p:cNvSpPr>
          <p:nvPr>
            <p:ph type="body" sz="quarter" idx="12" hasCustomPrompt="1"/>
          </p:nvPr>
        </p:nvSpPr>
        <p:spPr>
          <a:xfrm>
            <a:off x="5890904" y="2908786"/>
            <a:ext cx="4034329" cy="830997"/>
          </a:xfrm>
          <a:prstGeom prst="rect">
            <a:avLst/>
          </a:prstGeom>
          <a:solidFill>
            <a:srgbClr val="009B48"/>
          </a:solidFill>
        </p:spPr>
        <p:txBody>
          <a:bodyPr wrap="square" lIns="72000" tIns="0" rIns="72000" bIns="0" anchor="ctr" anchorCtr="0">
            <a:spAutoFit/>
          </a:bodyPr>
          <a:lstStyle>
            <a:lvl1pPr marL="0" indent="0">
              <a:buNone/>
              <a:defRPr sz="6000" b="1">
                <a:solidFill>
                  <a:schemeClr val="bg1"/>
                </a:solidFill>
              </a:defRPr>
            </a:lvl1pPr>
          </a:lstStyle>
          <a:p>
            <a:r>
              <a:rPr lang="nl-NL"/>
              <a:t>titel van het</a:t>
            </a:r>
          </a:p>
        </p:txBody>
      </p:sp>
    </p:spTree>
    <p:extLst>
      <p:ext uri="{BB962C8B-B14F-4D97-AF65-F5344CB8AC3E}">
        <p14:creationId xmlns:p14="http://schemas.microsoft.com/office/powerpoint/2010/main" val="262296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Aangepaste indeling">
    <p:spTree>
      <p:nvGrpSpPr>
        <p:cNvPr id="1" name=""/>
        <p:cNvGrpSpPr/>
        <p:nvPr/>
      </p:nvGrpSpPr>
      <p:grpSpPr>
        <a:xfrm>
          <a:off x="0" y="0"/>
          <a:ext cx="0" cy="0"/>
          <a:chOff x="0" y="0"/>
          <a:chExt cx="0" cy="0"/>
        </a:xfrm>
      </p:grpSpPr>
      <p:sp>
        <p:nvSpPr>
          <p:cNvPr id="8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sp>
        <p:nvSpPr>
          <p:cNvPr id="86" name="Body Level One…"/>
          <p:cNvSpPr txBox="1">
            <a:spLocks noGrp="1"/>
          </p:cNvSpPr>
          <p:nvPr>
            <p:ph type="body" idx="1"/>
          </p:nvPr>
        </p:nvSpPr>
        <p:spPr>
          <a:xfrm>
            <a:off x="760800" y="1574401"/>
            <a:ext cx="10670400" cy="3820801"/>
          </a:xfrm>
          <a:prstGeom prst="rect">
            <a:avLst/>
          </a:prstGeom>
        </p:spPr>
        <p:txBody>
          <a:bodyPr/>
          <a:lstStyle>
            <a:lvl1pPr marL="0" indent="0">
              <a:buSzTx/>
              <a:buFontTx/>
              <a:buNone/>
              <a:defRPr sz="3333" b="1" cap="all">
                <a:solidFill>
                  <a:srgbClr val="FFFFFF"/>
                </a:solidFill>
              </a:defRPr>
            </a:lvl1pPr>
            <a:lvl2pPr marL="614983" indent="-374989">
              <a:buFontTx/>
              <a:defRPr sz="3333" b="0" cap="all">
                <a:solidFill>
                  <a:srgbClr val="FFFFFF"/>
                </a:solidFill>
              </a:defRPr>
            </a:lvl2pPr>
            <a:lvl3pPr marL="908548" indent="-428560">
              <a:buFontTx/>
              <a:defRPr sz="3333" b="0" cap="all">
                <a:solidFill>
                  <a:srgbClr val="FFFFFF"/>
                </a:solidFill>
              </a:defRPr>
            </a:lvl3pPr>
            <a:lvl4pPr marL="1181508" indent="-461526">
              <a:buFontTx/>
              <a:defRPr sz="3333" b="0" cap="all">
                <a:solidFill>
                  <a:srgbClr val="FFFFFF"/>
                </a:solidFill>
              </a:defRPr>
            </a:lvl4pPr>
            <a:lvl5pPr marL="1421502" indent="-461526">
              <a:buFontTx/>
              <a:defRPr sz="3333" b="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7" name="Afbeelding 5" descr="Afbeelding 5"/>
          <p:cNvPicPr>
            <a:picLocks noChangeAspect="1"/>
          </p:cNvPicPr>
          <p:nvPr/>
        </p:nvPicPr>
        <p:blipFill>
          <a:blip r:embed="rId2"/>
          <a:stretch>
            <a:fillRect/>
          </a:stretch>
        </p:blipFill>
        <p:spPr>
          <a:xfrm>
            <a:off x="9469676" y="6350399"/>
            <a:ext cx="2678176" cy="407549"/>
          </a:xfrm>
          <a:prstGeom prst="rect">
            <a:avLst/>
          </a:prstGeom>
          <a:ln w="12700">
            <a:miter lim="400000"/>
          </a:ln>
        </p:spPr>
      </p:pic>
    </p:spTree>
    <p:extLst>
      <p:ext uri="{BB962C8B-B14F-4D97-AF65-F5344CB8AC3E}">
        <p14:creationId xmlns:p14="http://schemas.microsoft.com/office/powerpoint/2010/main" val="37427397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el">
    <p:spTree>
      <p:nvGrpSpPr>
        <p:cNvPr id="1" name=""/>
        <p:cNvGrpSpPr/>
        <p:nvPr/>
      </p:nvGrpSpPr>
      <p:grpSpPr>
        <a:xfrm>
          <a:off x="0" y="0"/>
          <a:ext cx="0" cy="0"/>
          <a:chOff x="0" y="0"/>
          <a:chExt cx="0" cy="0"/>
        </a:xfrm>
      </p:grpSpPr>
      <p:sp>
        <p:nvSpPr>
          <p:cNvPr id="67" name="Title Text"/>
          <p:cNvSpPr txBox="1">
            <a:spLocks noGrp="1"/>
          </p:cNvSpPr>
          <p:nvPr>
            <p:ph type="title" hasCustomPrompt="1"/>
          </p:nvPr>
        </p:nvSpPr>
        <p:spPr>
          <a:xfrm>
            <a:off x="479999" y="479999"/>
            <a:ext cx="11393948" cy="919431"/>
          </a:xfrm>
          <a:prstGeom prst="rect">
            <a:avLst/>
          </a:prstGeom>
        </p:spPr>
        <p:txBody>
          <a:bodyPr anchor="t"/>
          <a:lstStyle/>
          <a:p>
            <a:r>
              <a:t>Title Text</a:t>
            </a:r>
          </a:p>
        </p:txBody>
      </p:sp>
    </p:spTree>
    <p:extLst>
      <p:ext uri="{BB962C8B-B14F-4D97-AF65-F5344CB8AC3E}">
        <p14:creationId xmlns:p14="http://schemas.microsoft.com/office/powerpoint/2010/main" val="243034706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eldia_3/4 Groen">
    <p:spTree>
      <p:nvGrpSpPr>
        <p:cNvPr id="1" name=""/>
        <p:cNvGrpSpPr/>
        <p:nvPr/>
      </p:nvGrpSpPr>
      <p:grpSpPr>
        <a:xfrm>
          <a:off x="0" y="0"/>
          <a:ext cx="0" cy="0"/>
          <a:chOff x="0" y="0"/>
          <a:chExt cx="0" cy="0"/>
        </a:xfrm>
      </p:grpSpPr>
      <p:sp>
        <p:nvSpPr>
          <p:cNvPr id="14" name="Rechthoek 1"/>
          <p:cNvSpPr/>
          <p:nvPr/>
        </p:nvSpPr>
        <p:spPr>
          <a:xfrm>
            <a:off x="0" y="0"/>
            <a:ext cx="12192000" cy="6858000"/>
          </a:xfrm>
          <a:prstGeom prst="rect">
            <a:avLst/>
          </a:prstGeom>
          <a:solidFill>
            <a:srgbClr val="FFFFFF"/>
          </a:solidFill>
          <a:ln w="12700">
            <a:miter lim="400000"/>
          </a:ln>
        </p:spPr>
        <p:txBody>
          <a:bodyPr lIns="60959" rIns="60959" anchor="ctr"/>
          <a:lstStyle/>
          <a:p>
            <a:pPr algn="ctr">
              <a:defRPr>
                <a:solidFill>
                  <a:srgbClr val="FFFFFF"/>
                </a:solidFill>
              </a:defRPr>
            </a:pPr>
            <a:endParaRPr sz="2400"/>
          </a:p>
        </p:txBody>
      </p:sp>
      <p:pic>
        <p:nvPicPr>
          <p:cNvPr id="15" name="Afbeelding 4" descr="Afbeelding 4"/>
          <p:cNvPicPr>
            <a:picLocks noChangeAspect="1"/>
          </p:cNvPicPr>
          <p:nvPr/>
        </p:nvPicPr>
        <p:blipFill>
          <a:blip r:embed="rId2"/>
          <a:stretch>
            <a:fillRect/>
          </a:stretch>
        </p:blipFill>
        <p:spPr>
          <a:xfrm>
            <a:off x="0" y="0"/>
            <a:ext cx="11543819" cy="6858000"/>
          </a:xfrm>
          <a:prstGeom prst="rect">
            <a:avLst/>
          </a:prstGeom>
          <a:ln w="12700">
            <a:miter lim="400000"/>
          </a:ln>
        </p:spPr>
      </p:pic>
      <p:sp>
        <p:nvSpPr>
          <p:cNvPr id="16" name="Title Text"/>
          <p:cNvSpPr txBox="1">
            <a:spLocks noGrp="1"/>
          </p:cNvSpPr>
          <p:nvPr>
            <p:ph type="title"/>
          </p:nvPr>
        </p:nvSpPr>
        <p:spPr>
          <a:xfrm>
            <a:off x="761222" y="1537017"/>
            <a:ext cx="7093777" cy="2387601"/>
          </a:xfrm>
          <a:prstGeom prst="rect">
            <a:avLst/>
          </a:prstGeom>
        </p:spPr>
        <p:txBody>
          <a:bodyPr anchor="b">
            <a:normAutofit/>
          </a:bodyPr>
          <a:lstStyle>
            <a:lvl1pPr marL="0" indent="0">
              <a:lnSpc>
                <a:spcPct val="100000"/>
              </a:lnSpc>
              <a:defRPr sz="4267">
                <a:solidFill>
                  <a:srgbClr val="FFFFFF"/>
                </a:solidFill>
              </a:defRPr>
            </a:lvl1pPr>
          </a:lstStyle>
          <a:p>
            <a:r>
              <a:t>Title Text</a:t>
            </a:r>
          </a:p>
        </p:txBody>
      </p:sp>
      <p:sp>
        <p:nvSpPr>
          <p:cNvPr id="17" name="Body Level One…"/>
          <p:cNvSpPr txBox="1">
            <a:spLocks noGrp="1"/>
          </p:cNvSpPr>
          <p:nvPr>
            <p:ph type="body" sz="quarter" idx="1"/>
          </p:nvPr>
        </p:nvSpPr>
        <p:spPr>
          <a:xfrm>
            <a:off x="761222" y="4113422"/>
            <a:ext cx="7093777" cy="960001"/>
          </a:xfrm>
          <a:prstGeom prst="rect">
            <a:avLst/>
          </a:prstGeom>
        </p:spPr>
        <p:txBody>
          <a:bodyPr/>
          <a:lstStyle>
            <a:lvl1pPr marL="0" indent="0">
              <a:buSzTx/>
              <a:buFontTx/>
              <a:buNone/>
              <a:defRPr sz="2133" b="1">
                <a:solidFill>
                  <a:srgbClr val="FFFFFF"/>
                </a:solidFill>
              </a:defRPr>
            </a:lvl1pPr>
            <a:lvl2pPr marL="0" indent="457189">
              <a:buSzTx/>
              <a:buFontTx/>
              <a:buNone/>
              <a:defRPr sz="1867" b="0">
                <a:solidFill>
                  <a:srgbClr val="FFFFFF"/>
                </a:solidFill>
              </a:defRPr>
            </a:lvl2pPr>
            <a:lvl3pPr marL="0" indent="914377">
              <a:buSzTx/>
              <a:buFontTx/>
              <a:buNone/>
              <a:defRPr sz="1867" b="0">
                <a:solidFill>
                  <a:srgbClr val="FFFFFF"/>
                </a:solidFill>
              </a:defRPr>
            </a:lvl3pPr>
            <a:lvl4pPr marL="0" indent="1371566">
              <a:buSzTx/>
              <a:buFontTx/>
              <a:buNone/>
              <a:defRPr sz="1867" b="0">
                <a:solidFill>
                  <a:srgbClr val="FFFFFF"/>
                </a:solidFill>
              </a:defRPr>
            </a:lvl4pPr>
            <a:lvl5pPr marL="0" indent="1828754">
              <a:buSzTx/>
              <a:buFontTx/>
              <a:buNone/>
              <a:defRPr sz="1867"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Afbeelding 9" descr="Afbeelding 9"/>
          <p:cNvPicPr>
            <a:picLocks noChangeAspect="1"/>
          </p:cNvPicPr>
          <p:nvPr/>
        </p:nvPicPr>
        <p:blipFill>
          <a:blip r:embed="rId3"/>
          <a:stretch>
            <a:fillRect/>
          </a:stretch>
        </p:blipFill>
        <p:spPr>
          <a:xfrm>
            <a:off x="761221" y="5787340"/>
            <a:ext cx="3985227" cy="606448"/>
          </a:xfrm>
          <a:prstGeom prst="rect">
            <a:avLst/>
          </a:prstGeom>
          <a:ln w="12700">
            <a:miter lim="400000"/>
          </a:ln>
        </p:spPr>
      </p:pic>
      <p:grpSp>
        <p:nvGrpSpPr>
          <p:cNvPr id="21" name="Tijdelijke aanduiding voor tekst 4"/>
          <p:cNvGrpSpPr/>
          <p:nvPr/>
        </p:nvGrpSpPr>
        <p:grpSpPr>
          <a:xfrm>
            <a:off x="8913238" y="1012297"/>
            <a:ext cx="3278765" cy="1240911"/>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933"/>
                </a:spcBef>
                <a:defRPr sz="1600">
                  <a:solidFill>
                    <a:srgbClr val="000000"/>
                  </a:solidFill>
                </a:defRPr>
              </a:pPr>
              <a:endParaRPr sz="2133"/>
            </a:p>
          </p:txBody>
        </p:sp>
        <p:sp>
          <p:nvSpPr>
            <p:cNvPr id="20" name="Text"/>
            <p:cNvSpPr txBox="1"/>
            <p:nvPr/>
          </p:nvSpPr>
          <p:spPr>
            <a:xfrm>
              <a:off x="-1" y="0"/>
              <a:ext cx="2459073" cy="290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2133"/>
                <a:t> </a:t>
              </a:r>
            </a:p>
          </p:txBody>
        </p:sp>
      </p:grpSp>
    </p:spTree>
    <p:extLst>
      <p:ext uri="{BB962C8B-B14F-4D97-AF65-F5344CB8AC3E}">
        <p14:creationId xmlns:p14="http://schemas.microsoft.com/office/powerpoint/2010/main" val="142089278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lauw ">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609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Blauw + rui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5CC60B3-95DE-864C-AD24-06034F0931CD}"/>
              </a:ext>
            </a:extLst>
          </p:cNvPr>
          <p:cNvSpPr>
            <a:spLocks noChangeAspect="1"/>
          </p:cNvSpPr>
          <p:nvPr userDrawn="1"/>
        </p:nvSpPr>
        <p:spPr>
          <a:xfrm rot="2700000">
            <a:off x="4175999" y="3039372"/>
            <a:ext cx="3840000" cy="389785"/>
          </a:xfrm>
          <a:prstGeom prst="rect">
            <a:avLst/>
          </a:prstGeom>
          <a:noFill/>
          <a:ln w="28575" cap="flat">
            <a:solidFill>
              <a:srgbClr val="3FCFD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nl-BE" sz="1733" b="0" i="0" u="none" strike="noStrike" cap="none" spc="0" normalizeH="0" baseline="0">
              <a:ln>
                <a:noFill/>
              </a:ln>
              <a:solidFill>
                <a:srgbClr val="009B48"/>
              </a:solidFill>
              <a:effectLst/>
              <a:uFillTx/>
              <a:latin typeface="+mj-lt"/>
              <a:ea typeface="+mj-ea"/>
              <a:cs typeface="+mj-cs"/>
              <a:sym typeface="Calibri"/>
            </a:endParaRPr>
          </a:p>
        </p:txBody>
      </p:sp>
      <p:sp>
        <p:nvSpPr>
          <p:cNvPr id="8" name="Title Text">
            <a:extLst>
              <a:ext uri="{FF2B5EF4-FFF2-40B4-BE49-F238E27FC236}">
                <a16:creationId xmlns:a16="http://schemas.microsoft.com/office/drawing/2014/main" id="{4E5F574D-6D01-1C4D-BEC6-ABA40FEAE4C9}"/>
              </a:ext>
            </a:extLst>
          </p:cNvPr>
          <p:cNvSpPr txBox="1">
            <a:spLocks noGrp="1"/>
          </p:cNvSpPr>
          <p:nvPr>
            <p:ph type="title" hasCustomPrompt="1"/>
          </p:nvPr>
        </p:nvSpPr>
        <p:spPr>
          <a:xfrm>
            <a:off x="3572931" y="2040465"/>
            <a:ext cx="5046135" cy="2387601"/>
          </a:xfrm>
          <a:prstGeom prst="rect">
            <a:avLst/>
          </a:prstGeom>
        </p:spPr>
        <p:txBody>
          <a:bodyPr lIns="0" tIns="0" rIns="0" bIns="0" anchor="ctr" anchorCtr="0">
            <a:normAutofit/>
          </a:bodyPr>
          <a:lstStyle>
            <a:lvl1pPr marL="0" indent="0" algn="ctr">
              <a:lnSpc>
                <a:spcPts val="4267"/>
              </a:lnSpc>
              <a:defRPr sz="4000" b="1">
                <a:solidFill>
                  <a:srgbClr val="FFFFFF"/>
                </a:solidFill>
                <a:latin typeface="+mn-lt"/>
              </a:defRPr>
            </a:lvl1pPr>
          </a:lstStyle>
          <a:p>
            <a:r>
              <a:rPr dirty="0"/>
              <a:t>Title </a:t>
            </a:r>
            <a:br>
              <a:rPr lang="nl-BE" dirty="0"/>
            </a:br>
            <a:r>
              <a:rPr dirty="0"/>
              <a:t>Text</a:t>
            </a:r>
          </a:p>
        </p:txBody>
      </p:sp>
    </p:spTree>
    <p:extLst>
      <p:ext uri="{BB962C8B-B14F-4D97-AF65-F5344CB8AC3E}">
        <p14:creationId xmlns:p14="http://schemas.microsoft.com/office/powerpoint/2010/main" val="399925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Blauw + tekst">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F08EBEE9-968F-074D-ACCD-8D53994001D3}"/>
              </a:ext>
            </a:extLst>
          </p:cNvPr>
          <p:cNvSpPr txBox="1">
            <a:spLocks noGrp="1"/>
          </p:cNvSpPr>
          <p:nvPr>
            <p:ph type="title" hasCustomPrompt="1"/>
          </p:nvPr>
        </p:nvSpPr>
        <p:spPr>
          <a:xfrm>
            <a:off x="412507" y="1135761"/>
            <a:ext cx="9655992" cy="2387601"/>
          </a:xfrm>
          <a:prstGeom prst="rect">
            <a:avLst/>
          </a:prstGeom>
        </p:spPr>
        <p:txBody>
          <a:bodyPr lIns="0" tIns="0" rIns="0" bIns="0" anchor="b"/>
          <a:lstStyle>
            <a:lvl1pPr marL="0" indent="-287991">
              <a:defRPr sz="4267" b="1">
                <a:solidFill>
                  <a:schemeClr val="bg1"/>
                </a:solidFill>
                <a:latin typeface="+mn-lt"/>
              </a:defRPr>
            </a:lvl1pPr>
          </a:lstStyle>
          <a:p>
            <a:r>
              <a:rPr dirty="0"/>
              <a:t>Title Text</a:t>
            </a:r>
          </a:p>
        </p:txBody>
      </p:sp>
      <p:sp>
        <p:nvSpPr>
          <p:cNvPr id="5" name="Body Level One…">
            <a:extLst>
              <a:ext uri="{FF2B5EF4-FFF2-40B4-BE49-F238E27FC236}">
                <a16:creationId xmlns:a16="http://schemas.microsoft.com/office/drawing/2014/main" id="{4183E63C-F916-0042-9360-AA8C62AFDD53}"/>
              </a:ext>
            </a:extLst>
          </p:cNvPr>
          <p:cNvSpPr txBox="1">
            <a:spLocks noGrp="1"/>
          </p:cNvSpPr>
          <p:nvPr>
            <p:ph type="body" sz="quarter" idx="1" hasCustomPrompt="1"/>
          </p:nvPr>
        </p:nvSpPr>
        <p:spPr>
          <a:xfrm>
            <a:off x="412507" y="3773896"/>
            <a:ext cx="7927507" cy="960000"/>
          </a:xfrm>
          <a:prstGeom prst="rect">
            <a:avLst/>
          </a:prstGeom>
        </p:spPr>
        <p:txBody>
          <a:bodyPr lIns="0" tIns="0" rIns="0" bIns="46800"/>
          <a:lstStyle>
            <a:lvl1pPr marL="0" indent="0">
              <a:buSzTx/>
              <a:buFontTx/>
              <a:buNone/>
              <a:defRPr sz="2667" b="1">
                <a:solidFill>
                  <a:schemeClr val="bg1"/>
                </a:solidFill>
              </a:defRPr>
            </a:lvl1pPr>
            <a:lvl2pPr marL="0" indent="457189">
              <a:buSzTx/>
              <a:buFontTx/>
              <a:buNone/>
              <a:defRPr sz="2400" b="0">
                <a:solidFill>
                  <a:schemeClr val="bg1"/>
                </a:solidFill>
              </a:defRPr>
            </a:lvl2pPr>
            <a:lvl3pPr marL="0" indent="914377">
              <a:buSzTx/>
              <a:buFontTx/>
              <a:buNone/>
              <a:defRPr sz="2000" b="0">
                <a:solidFill>
                  <a:schemeClr val="bg1"/>
                </a:solidFill>
              </a:defRPr>
            </a:lvl3pPr>
            <a:lvl4pPr marL="0" indent="1371566">
              <a:buSzTx/>
              <a:buFontTx/>
              <a:buNone/>
              <a:defRPr sz="1867" b="0">
                <a:solidFill>
                  <a:schemeClr val="bg1"/>
                </a:solidFill>
              </a:defRPr>
            </a:lvl4pPr>
            <a:lvl5pPr marL="0" indent="1828754">
              <a:buSzTx/>
              <a:buFontTx/>
              <a:buNone/>
              <a:defRPr sz="1600" b="0">
                <a:solidFill>
                  <a:schemeClr val="bg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201174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98228107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1_Aangepaste indeling">
    <p:spTree>
      <p:nvGrpSpPr>
        <p:cNvPr id="1" name=""/>
        <p:cNvGrpSpPr/>
        <p:nvPr/>
      </p:nvGrpSpPr>
      <p:grpSpPr>
        <a:xfrm>
          <a:off x="0" y="0"/>
          <a:ext cx="0" cy="0"/>
          <a:chOff x="0" y="0"/>
          <a:chExt cx="0" cy="0"/>
        </a:xfrm>
      </p:grpSpPr>
      <p:sp>
        <p:nvSpPr>
          <p:cNvPr id="8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sp>
        <p:nvSpPr>
          <p:cNvPr id="86" name="Body Level One…"/>
          <p:cNvSpPr txBox="1">
            <a:spLocks noGrp="1"/>
          </p:cNvSpPr>
          <p:nvPr>
            <p:ph type="body" idx="1"/>
          </p:nvPr>
        </p:nvSpPr>
        <p:spPr>
          <a:xfrm>
            <a:off x="760800" y="1574402"/>
            <a:ext cx="10670400" cy="3820801"/>
          </a:xfrm>
          <a:prstGeom prst="rect">
            <a:avLst/>
          </a:prstGeom>
        </p:spPr>
        <p:txBody>
          <a:bodyPr/>
          <a:lstStyle>
            <a:lvl1pPr marL="0" indent="0">
              <a:buSzTx/>
              <a:buFontTx/>
              <a:buNone/>
              <a:defRPr sz="3333" b="1" cap="all">
                <a:solidFill>
                  <a:srgbClr val="FFFFFF"/>
                </a:solidFill>
              </a:defRPr>
            </a:lvl1pPr>
            <a:lvl2pPr marL="614967" indent="-374980">
              <a:buFontTx/>
              <a:defRPr sz="3333" b="0" cap="all">
                <a:solidFill>
                  <a:srgbClr val="FFFFFF"/>
                </a:solidFill>
              </a:defRPr>
            </a:lvl2pPr>
            <a:lvl3pPr marL="908525" indent="-428549">
              <a:buFontTx/>
              <a:defRPr sz="3333" b="0" cap="all">
                <a:solidFill>
                  <a:srgbClr val="FFFFFF"/>
                </a:solidFill>
              </a:defRPr>
            </a:lvl3pPr>
            <a:lvl4pPr marL="1181478" indent="-461515">
              <a:buFontTx/>
              <a:defRPr sz="3333" b="0" cap="all">
                <a:solidFill>
                  <a:srgbClr val="FFFFFF"/>
                </a:solidFill>
              </a:defRPr>
            </a:lvl4pPr>
            <a:lvl5pPr marL="1421467" indent="-461515">
              <a:buFontTx/>
              <a:defRPr sz="3333" b="0" cap="all">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7" name="Afbeelding 5" descr="Afbeelding 5"/>
          <p:cNvPicPr>
            <a:picLocks noChangeAspect="1"/>
          </p:cNvPicPr>
          <p:nvPr/>
        </p:nvPicPr>
        <p:blipFill>
          <a:blip r:embed="rId2"/>
          <a:stretch>
            <a:fillRect/>
          </a:stretch>
        </p:blipFill>
        <p:spPr>
          <a:xfrm>
            <a:off x="9469676" y="6350400"/>
            <a:ext cx="2678176" cy="407549"/>
          </a:xfrm>
          <a:prstGeom prst="rect">
            <a:avLst/>
          </a:prstGeom>
          <a:ln w="12700">
            <a:miter lim="400000"/>
          </a:ln>
        </p:spPr>
      </p:pic>
    </p:spTree>
    <p:extLst>
      <p:ext uri="{BB962C8B-B14F-4D97-AF65-F5344CB8AC3E}">
        <p14:creationId xmlns:p14="http://schemas.microsoft.com/office/powerpoint/2010/main" val="144814564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480000" y="1680002"/>
            <a:ext cx="10660453" cy="4203911"/>
          </a:xfrm>
          <a:prstGeom prst="rect">
            <a:avLst/>
          </a:prstGeom>
        </p:spPr>
        <p:txBody>
          <a:bodyPr/>
          <a:lstStyle>
            <a:lvl1pPr>
              <a:defRPr sz="2667" b="0">
                <a:solidFill>
                  <a:schemeClr val="tx2"/>
                </a:solidFill>
              </a:defRPr>
            </a:lvl1pPr>
            <a:lvl2pPr>
              <a:defRPr sz="2400">
                <a:solidFill>
                  <a:schemeClr val="tx2"/>
                </a:solidFill>
              </a:defRPr>
            </a:lvl2pPr>
            <a:lvl3pPr>
              <a:defRPr>
                <a:solidFill>
                  <a:schemeClr val="tx2"/>
                </a:solidFill>
              </a:defRPr>
            </a:lvl3pPr>
            <a:lvl4pPr>
              <a:defRPr sz="1867">
                <a:solidFill>
                  <a:schemeClr val="tx2"/>
                </a:solidFill>
              </a:defRPr>
            </a:lvl4pPr>
            <a:lvl5pPr>
              <a:defRPr sz="160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9" name="Title Text"/>
          <p:cNvSpPr txBox="1">
            <a:spLocks noGrp="1"/>
          </p:cNvSpPr>
          <p:nvPr>
            <p:ph type="title" hasCustomPrompt="1"/>
          </p:nvPr>
        </p:nvSpPr>
        <p:spPr>
          <a:xfrm>
            <a:off x="480000" y="480000"/>
            <a:ext cx="10660453" cy="720000"/>
          </a:xfrm>
          <a:prstGeom prst="rect">
            <a:avLst/>
          </a:prstGeom>
        </p:spPr>
        <p:txBody>
          <a:bodyPr anchor="t"/>
          <a:lstStyle/>
          <a:p>
            <a:r>
              <a:rPr dirty="0"/>
              <a:t>Title Text</a:t>
            </a:r>
          </a:p>
        </p:txBody>
      </p:sp>
    </p:spTree>
    <p:extLst>
      <p:ext uri="{BB962C8B-B14F-4D97-AF65-F5344CB8AC3E}">
        <p14:creationId xmlns:p14="http://schemas.microsoft.com/office/powerpoint/2010/main" val="177543154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85DB2A3-487D-4368-BAA3-529B01D04815}" type="datetimeFigureOut">
              <a:rPr lang="nl-BE" smtClean="0"/>
              <a:t>28/06/2020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8278309" y="6187073"/>
            <a:ext cx="459291" cy="338555"/>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301740536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600"/>
            <a:ext cx="121920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4800" y="-4800"/>
            <a:ext cx="5625357" cy="6864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pPr algn="ctr"/>
            <a:endParaRPr lang="nl-NL" sz="2400"/>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221" y="5787340"/>
            <a:ext cx="3985227" cy="606448"/>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5890903" y="1936427"/>
            <a:ext cx="4322100" cy="877163"/>
          </a:xfrm>
          <a:prstGeom prst="rect">
            <a:avLst/>
          </a:prstGeom>
          <a:solidFill>
            <a:srgbClr val="009B48"/>
          </a:solidFill>
        </p:spPr>
        <p:txBody>
          <a:bodyPr wrap="none" lIns="72000" tIns="0" rIns="72000" bIns="0">
            <a:spAutoFit/>
          </a:bodyPr>
          <a:lstStyle>
            <a:lvl1pPr>
              <a:lnSpc>
                <a:spcPct val="95000"/>
              </a:lnSpc>
              <a:defRPr sz="60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5890903" y="3837379"/>
            <a:ext cx="3426471" cy="830997"/>
          </a:xfrm>
          <a:prstGeom prst="rect">
            <a:avLst/>
          </a:prstGeom>
          <a:solidFill>
            <a:srgbClr val="009B48"/>
          </a:solidFill>
        </p:spPr>
        <p:txBody>
          <a:bodyPr wrap="none" lIns="72000" tIns="0" rIns="72000" bIns="0">
            <a:spAutoFit/>
          </a:bodyPr>
          <a:lstStyle>
            <a:lvl1pPr marL="0" indent="0">
              <a:buNone/>
              <a:defRPr sz="6000" b="1">
                <a:solidFill>
                  <a:schemeClr val="bg1"/>
                </a:solidFill>
              </a:defRPr>
            </a:lvl1pPr>
          </a:lstStyle>
          <a:p>
            <a:r>
              <a:rPr lang="nl-NL" dirty="0"/>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5890904" y="2908786"/>
            <a:ext cx="4034329" cy="830997"/>
          </a:xfrm>
          <a:prstGeom prst="rect">
            <a:avLst/>
          </a:prstGeom>
          <a:solidFill>
            <a:srgbClr val="009B48"/>
          </a:solidFill>
        </p:spPr>
        <p:txBody>
          <a:bodyPr wrap="square" lIns="72000" tIns="0" rIns="72000" bIns="0" anchor="ctr" anchorCtr="0">
            <a:spAutoFit/>
          </a:bodyPr>
          <a:lstStyle>
            <a:lvl1pPr marL="0" indent="0">
              <a:buNone/>
              <a:defRPr sz="6000" b="1">
                <a:solidFill>
                  <a:schemeClr val="bg1"/>
                </a:solidFill>
              </a:defRPr>
            </a:lvl1pPr>
          </a:lstStyle>
          <a:p>
            <a:r>
              <a:rPr lang="nl-NL" dirty="0"/>
              <a:t>titel van het</a:t>
            </a:r>
          </a:p>
        </p:txBody>
      </p:sp>
    </p:spTree>
    <p:extLst>
      <p:ext uri="{BB962C8B-B14F-4D97-AF65-F5344CB8AC3E}">
        <p14:creationId xmlns:p14="http://schemas.microsoft.com/office/powerpoint/2010/main" val="1406124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_3/4 Groen">
    <p:spTree>
      <p:nvGrpSpPr>
        <p:cNvPr id="1" name=""/>
        <p:cNvGrpSpPr/>
        <p:nvPr/>
      </p:nvGrpSpPr>
      <p:grpSpPr>
        <a:xfrm>
          <a:off x="0" y="0"/>
          <a:ext cx="0" cy="0"/>
          <a:chOff x="0" y="0"/>
          <a:chExt cx="0" cy="0"/>
        </a:xfrm>
      </p:grpSpPr>
      <p:sp>
        <p:nvSpPr>
          <p:cNvPr id="14" name="Rechthoek 1"/>
          <p:cNvSpPr/>
          <p:nvPr/>
        </p:nvSpPr>
        <p:spPr>
          <a:xfrm>
            <a:off x="0" y="0"/>
            <a:ext cx="12192000" cy="6858000"/>
          </a:xfrm>
          <a:prstGeom prst="rect">
            <a:avLst/>
          </a:prstGeom>
          <a:solidFill>
            <a:srgbClr val="FFFFFF"/>
          </a:solidFill>
          <a:ln w="12700">
            <a:miter lim="400000"/>
          </a:ln>
        </p:spPr>
        <p:txBody>
          <a:bodyPr lIns="60959" rIns="60959" anchor="ctr"/>
          <a:lstStyle/>
          <a:p>
            <a:pPr algn="ctr">
              <a:defRPr>
                <a:solidFill>
                  <a:srgbClr val="FFFFFF"/>
                </a:solidFill>
              </a:defRPr>
            </a:pPr>
            <a:endParaRPr sz="2400"/>
          </a:p>
        </p:txBody>
      </p:sp>
      <p:pic>
        <p:nvPicPr>
          <p:cNvPr id="15" name="Afbeelding 4" descr="Afbeelding 4"/>
          <p:cNvPicPr>
            <a:picLocks noChangeAspect="1"/>
          </p:cNvPicPr>
          <p:nvPr/>
        </p:nvPicPr>
        <p:blipFill>
          <a:blip r:embed="rId2"/>
          <a:stretch>
            <a:fillRect/>
          </a:stretch>
        </p:blipFill>
        <p:spPr>
          <a:xfrm>
            <a:off x="1" y="0"/>
            <a:ext cx="11543819" cy="6858000"/>
          </a:xfrm>
          <a:prstGeom prst="rect">
            <a:avLst/>
          </a:prstGeom>
          <a:ln w="12700">
            <a:miter lim="400000"/>
          </a:ln>
        </p:spPr>
      </p:pic>
      <p:sp>
        <p:nvSpPr>
          <p:cNvPr id="16" name="Title Text"/>
          <p:cNvSpPr txBox="1">
            <a:spLocks noGrp="1"/>
          </p:cNvSpPr>
          <p:nvPr>
            <p:ph type="title"/>
          </p:nvPr>
        </p:nvSpPr>
        <p:spPr>
          <a:xfrm>
            <a:off x="761224" y="1537018"/>
            <a:ext cx="7093777" cy="2387601"/>
          </a:xfrm>
          <a:prstGeom prst="rect">
            <a:avLst/>
          </a:prstGeom>
        </p:spPr>
        <p:txBody>
          <a:bodyPr anchor="b">
            <a:normAutofit/>
          </a:bodyPr>
          <a:lstStyle>
            <a:lvl1pPr marL="0" indent="0">
              <a:lnSpc>
                <a:spcPct val="100000"/>
              </a:lnSpc>
              <a:defRPr sz="4267">
                <a:solidFill>
                  <a:srgbClr val="FFFFFF"/>
                </a:solidFill>
              </a:defRPr>
            </a:lvl1pPr>
          </a:lstStyle>
          <a:p>
            <a:r>
              <a:t>Title Text</a:t>
            </a:r>
          </a:p>
        </p:txBody>
      </p:sp>
      <p:sp>
        <p:nvSpPr>
          <p:cNvPr id="17" name="Body Level One…"/>
          <p:cNvSpPr txBox="1">
            <a:spLocks noGrp="1"/>
          </p:cNvSpPr>
          <p:nvPr>
            <p:ph type="body" sz="quarter" idx="1"/>
          </p:nvPr>
        </p:nvSpPr>
        <p:spPr>
          <a:xfrm>
            <a:off x="761224" y="4113424"/>
            <a:ext cx="7093777" cy="960001"/>
          </a:xfrm>
          <a:prstGeom prst="rect">
            <a:avLst/>
          </a:prstGeom>
        </p:spPr>
        <p:txBody>
          <a:bodyPr/>
          <a:lstStyle>
            <a:lvl1pPr marL="0" indent="0">
              <a:buSzTx/>
              <a:buFontTx/>
              <a:buNone/>
              <a:defRPr sz="2133" b="1">
                <a:solidFill>
                  <a:srgbClr val="FFFFFF"/>
                </a:solidFill>
              </a:defRPr>
            </a:lvl1pPr>
            <a:lvl2pPr marL="0" indent="457178">
              <a:buSzTx/>
              <a:buFontTx/>
              <a:buNone/>
              <a:defRPr sz="1867" b="0">
                <a:solidFill>
                  <a:srgbClr val="FFFFFF"/>
                </a:solidFill>
              </a:defRPr>
            </a:lvl2pPr>
            <a:lvl3pPr marL="0" indent="914354">
              <a:buSzTx/>
              <a:buFontTx/>
              <a:buNone/>
              <a:defRPr sz="1867" b="0">
                <a:solidFill>
                  <a:srgbClr val="FFFFFF"/>
                </a:solidFill>
              </a:defRPr>
            </a:lvl3pPr>
            <a:lvl4pPr marL="0" indent="1371532">
              <a:buSzTx/>
              <a:buFontTx/>
              <a:buNone/>
              <a:defRPr sz="1867" b="0">
                <a:solidFill>
                  <a:srgbClr val="FFFFFF"/>
                </a:solidFill>
              </a:defRPr>
            </a:lvl4pPr>
            <a:lvl5pPr marL="0" indent="1828709">
              <a:buSzTx/>
              <a:buFontTx/>
              <a:buNone/>
              <a:defRPr sz="1867"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Afbeelding 9" descr="Afbeelding 9"/>
          <p:cNvPicPr>
            <a:picLocks noChangeAspect="1"/>
          </p:cNvPicPr>
          <p:nvPr/>
        </p:nvPicPr>
        <p:blipFill>
          <a:blip r:embed="rId3"/>
          <a:stretch>
            <a:fillRect/>
          </a:stretch>
        </p:blipFill>
        <p:spPr>
          <a:xfrm>
            <a:off x="761221" y="5787340"/>
            <a:ext cx="3985227" cy="606448"/>
          </a:xfrm>
          <a:prstGeom prst="rect">
            <a:avLst/>
          </a:prstGeom>
          <a:ln w="12700">
            <a:miter lim="400000"/>
          </a:ln>
        </p:spPr>
      </p:pic>
      <p:grpSp>
        <p:nvGrpSpPr>
          <p:cNvPr id="21" name="Tijdelijke aanduiding voor tekst 4"/>
          <p:cNvGrpSpPr/>
          <p:nvPr/>
        </p:nvGrpSpPr>
        <p:grpSpPr>
          <a:xfrm>
            <a:off x="8913239" y="1012298"/>
            <a:ext cx="3278765" cy="1240911"/>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933"/>
                </a:spcBef>
                <a:defRPr sz="1600">
                  <a:solidFill>
                    <a:srgbClr val="000000"/>
                  </a:solidFill>
                </a:defRPr>
              </a:pPr>
              <a:endParaRPr sz="2133"/>
            </a:p>
          </p:txBody>
        </p:sp>
        <p:sp>
          <p:nvSpPr>
            <p:cNvPr id="20" name="Text"/>
            <p:cNvSpPr txBox="1"/>
            <p:nvPr/>
          </p:nvSpPr>
          <p:spPr>
            <a:xfrm>
              <a:off x="-1" y="0"/>
              <a:ext cx="2459073" cy="290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2133"/>
                <a:t> </a:t>
              </a:r>
            </a:p>
          </p:txBody>
        </p:sp>
      </p:grpSp>
    </p:spTree>
    <p:extLst>
      <p:ext uri="{BB962C8B-B14F-4D97-AF65-F5344CB8AC3E}">
        <p14:creationId xmlns:p14="http://schemas.microsoft.com/office/powerpoint/2010/main" val="20283542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1_Aangepaste indeling">
    <p:spTree>
      <p:nvGrpSpPr>
        <p:cNvPr id="1" name=""/>
        <p:cNvGrpSpPr/>
        <p:nvPr/>
      </p:nvGrpSpPr>
      <p:grpSpPr>
        <a:xfrm>
          <a:off x="0" y="0"/>
          <a:ext cx="0" cy="0"/>
          <a:chOff x="0" y="0"/>
          <a:chExt cx="0" cy="0"/>
        </a:xfrm>
      </p:grpSpPr>
      <p:sp>
        <p:nvSpPr>
          <p:cNvPr id="8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sp>
        <p:nvSpPr>
          <p:cNvPr id="86" name="Body Level One…"/>
          <p:cNvSpPr txBox="1">
            <a:spLocks noGrp="1"/>
          </p:cNvSpPr>
          <p:nvPr>
            <p:ph type="body" idx="1"/>
          </p:nvPr>
        </p:nvSpPr>
        <p:spPr>
          <a:xfrm>
            <a:off x="760800" y="1574401"/>
            <a:ext cx="10670400" cy="3820801"/>
          </a:xfrm>
          <a:prstGeom prst="rect">
            <a:avLst/>
          </a:prstGeom>
        </p:spPr>
        <p:txBody>
          <a:bodyPr/>
          <a:lstStyle>
            <a:lvl1pPr marL="0" indent="0">
              <a:buSzTx/>
              <a:buFontTx/>
              <a:buNone/>
              <a:defRPr sz="3333" b="1" cap="all">
                <a:solidFill>
                  <a:srgbClr val="FFFFFF"/>
                </a:solidFill>
              </a:defRPr>
            </a:lvl1pPr>
            <a:lvl2pPr marL="614983" indent="-374989">
              <a:buFontTx/>
              <a:defRPr sz="3333" b="0" cap="all">
                <a:solidFill>
                  <a:srgbClr val="FFFFFF"/>
                </a:solidFill>
              </a:defRPr>
            </a:lvl2pPr>
            <a:lvl3pPr marL="908548" indent="-428560">
              <a:buFontTx/>
              <a:defRPr sz="3333" b="0" cap="all">
                <a:solidFill>
                  <a:srgbClr val="FFFFFF"/>
                </a:solidFill>
              </a:defRPr>
            </a:lvl3pPr>
            <a:lvl4pPr marL="1181508" indent="-461526">
              <a:buFontTx/>
              <a:defRPr sz="3333" b="0" cap="all">
                <a:solidFill>
                  <a:srgbClr val="FFFFFF"/>
                </a:solidFill>
              </a:defRPr>
            </a:lvl4pPr>
            <a:lvl5pPr marL="1421502" indent="-461526">
              <a:buFontTx/>
              <a:defRPr sz="3333" b="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7" name="Afbeelding 5" descr="Afbeelding 5"/>
          <p:cNvPicPr>
            <a:picLocks noChangeAspect="1"/>
          </p:cNvPicPr>
          <p:nvPr/>
        </p:nvPicPr>
        <p:blipFill>
          <a:blip r:embed="rId2"/>
          <a:stretch>
            <a:fillRect/>
          </a:stretch>
        </p:blipFill>
        <p:spPr>
          <a:xfrm>
            <a:off x="9469676" y="6350399"/>
            <a:ext cx="2678176" cy="407549"/>
          </a:xfrm>
          <a:prstGeom prst="rect">
            <a:avLst/>
          </a:prstGeom>
          <a:ln w="12700">
            <a:miter lim="400000"/>
          </a:ln>
        </p:spPr>
      </p:pic>
    </p:spTree>
    <p:extLst>
      <p:ext uri="{BB962C8B-B14F-4D97-AF65-F5344CB8AC3E}">
        <p14:creationId xmlns:p14="http://schemas.microsoft.com/office/powerpoint/2010/main" val="333788259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80000" y="1135762"/>
            <a:ext cx="9655992" cy="2387601"/>
          </a:xfrm>
          <a:prstGeom prst="rect">
            <a:avLst/>
          </a:prstGeom>
        </p:spPr>
        <p:txBody>
          <a:bodyPr anchor="b"/>
          <a:lstStyle>
            <a:lvl1pPr marL="287983" indent="-287983"/>
          </a:lstStyle>
          <a:p>
            <a:r>
              <a:t>Title Text</a:t>
            </a:r>
          </a:p>
        </p:txBody>
      </p:sp>
      <p:sp>
        <p:nvSpPr>
          <p:cNvPr id="30" name="Body Level One…"/>
          <p:cNvSpPr txBox="1">
            <a:spLocks noGrp="1"/>
          </p:cNvSpPr>
          <p:nvPr>
            <p:ph type="body" sz="quarter" idx="1"/>
          </p:nvPr>
        </p:nvSpPr>
        <p:spPr>
          <a:xfrm>
            <a:off x="480001" y="3773896"/>
            <a:ext cx="7927507" cy="960000"/>
          </a:xfrm>
          <a:prstGeom prst="rect">
            <a:avLst/>
          </a:prstGeom>
        </p:spPr>
        <p:txBody>
          <a:bodyPr/>
          <a:lstStyle>
            <a:lvl1pPr marL="0" indent="0">
              <a:buSzTx/>
              <a:buFontTx/>
              <a:buNone/>
              <a:defRPr sz="2667" b="1">
                <a:solidFill>
                  <a:srgbClr val="009B48"/>
                </a:solidFill>
              </a:defRPr>
            </a:lvl1pPr>
            <a:lvl2pPr marL="0" indent="457178">
              <a:buSzTx/>
              <a:buFontTx/>
              <a:buNone/>
              <a:defRPr sz="2400" b="0">
                <a:solidFill>
                  <a:srgbClr val="009B48"/>
                </a:solidFill>
              </a:defRPr>
            </a:lvl2pPr>
            <a:lvl3pPr marL="0" indent="914354">
              <a:buSzTx/>
              <a:buFontTx/>
              <a:buNone/>
              <a:defRPr b="0">
                <a:solidFill>
                  <a:srgbClr val="009B48"/>
                </a:solidFill>
              </a:defRPr>
            </a:lvl3pPr>
            <a:lvl4pPr marL="0" indent="1371532">
              <a:buSzTx/>
              <a:buFontTx/>
              <a:buNone/>
              <a:defRPr sz="1867" b="0">
                <a:solidFill>
                  <a:srgbClr val="009B48"/>
                </a:solidFill>
              </a:defRPr>
            </a:lvl4pPr>
            <a:lvl5pPr marL="0" indent="1828709">
              <a:buSzTx/>
              <a:buFontTx/>
              <a:buNone/>
              <a:defRPr sz="1600" b="0">
                <a:solidFill>
                  <a:srgbClr val="009B4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4191729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480000" y="1680002"/>
            <a:ext cx="10660453" cy="4203911"/>
          </a:xfrm>
          <a:prstGeom prst="rect">
            <a:avLst/>
          </a:prstGeom>
        </p:spPr>
        <p:txBody>
          <a:bodyPr/>
          <a:lstStyle>
            <a:lvl1pPr>
              <a:defRPr sz="2667" b="0">
                <a:solidFill>
                  <a:schemeClr val="tx2"/>
                </a:solidFill>
              </a:defRPr>
            </a:lvl1pPr>
            <a:lvl2pPr>
              <a:defRPr sz="2400">
                <a:solidFill>
                  <a:schemeClr val="tx2"/>
                </a:solidFill>
              </a:defRPr>
            </a:lvl2pPr>
            <a:lvl3pPr>
              <a:defRPr>
                <a:solidFill>
                  <a:schemeClr val="tx2"/>
                </a:solidFill>
              </a:defRPr>
            </a:lvl3pPr>
            <a:lvl4pPr>
              <a:defRPr sz="1867">
                <a:solidFill>
                  <a:schemeClr val="tx2"/>
                </a:solidFill>
              </a:defRPr>
            </a:lvl4pPr>
            <a:lvl5pPr>
              <a:defRPr sz="16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hasCustomPrompt="1"/>
          </p:nvPr>
        </p:nvSpPr>
        <p:spPr>
          <a:xfrm>
            <a:off x="480000" y="480000"/>
            <a:ext cx="10660453" cy="720000"/>
          </a:xfrm>
          <a:prstGeom prst="rect">
            <a:avLst/>
          </a:prstGeom>
        </p:spPr>
        <p:txBody>
          <a:bodyPr anchor="t"/>
          <a:lstStyle/>
          <a:p>
            <a:r>
              <a:t>Title Text</a:t>
            </a:r>
          </a:p>
        </p:txBody>
      </p:sp>
    </p:spTree>
    <p:extLst>
      <p:ext uri="{BB962C8B-B14F-4D97-AF65-F5344CB8AC3E}">
        <p14:creationId xmlns:p14="http://schemas.microsoft.com/office/powerpoint/2010/main" val="115467223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Titel">
    <p:spTree>
      <p:nvGrpSpPr>
        <p:cNvPr id="1" name=""/>
        <p:cNvGrpSpPr/>
        <p:nvPr/>
      </p:nvGrpSpPr>
      <p:grpSpPr>
        <a:xfrm>
          <a:off x="0" y="0"/>
          <a:ext cx="0" cy="0"/>
          <a:chOff x="0" y="0"/>
          <a:chExt cx="0" cy="0"/>
        </a:xfrm>
      </p:grpSpPr>
      <p:sp>
        <p:nvSpPr>
          <p:cNvPr id="67" name="Title Text"/>
          <p:cNvSpPr txBox="1">
            <a:spLocks noGrp="1"/>
          </p:cNvSpPr>
          <p:nvPr>
            <p:ph type="title" hasCustomPrompt="1"/>
          </p:nvPr>
        </p:nvSpPr>
        <p:spPr>
          <a:xfrm>
            <a:off x="479999" y="480001"/>
            <a:ext cx="11393948" cy="919431"/>
          </a:xfrm>
          <a:prstGeom prst="rect">
            <a:avLst/>
          </a:prstGeom>
        </p:spPr>
        <p:txBody>
          <a:bodyPr anchor="t"/>
          <a:lstStyle/>
          <a:p>
            <a:r>
              <a:t>Title Text</a:t>
            </a:r>
          </a:p>
        </p:txBody>
      </p:sp>
    </p:spTree>
    <p:extLst>
      <p:ext uri="{BB962C8B-B14F-4D97-AF65-F5344CB8AC3E}">
        <p14:creationId xmlns:p14="http://schemas.microsoft.com/office/powerpoint/2010/main" val="243530670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reserve="1">
  <p:cSld name="1_Aangepaste indeling">
    <p:spTree>
      <p:nvGrpSpPr>
        <p:cNvPr id="1" name=""/>
        <p:cNvGrpSpPr/>
        <p:nvPr/>
      </p:nvGrpSpPr>
      <p:grpSpPr>
        <a:xfrm>
          <a:off x="0" y="0"/>
          <a:ext cx="0" cy="0"/>
          <a:chOff x="0" y="0"/>
          <a:chExt cx="0" cy="0"/>
        </a:xfrm>
      </p:grpSpPr>
      <p:sp>
        <p:nvSpPr>
          <p:cNvPr id="8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sp>
        <p:nvSpPr>
          <p:cNvPr id="86" name="Body Level One…"/>
          <p:cNvSpPr txBox="1">
            <a:spLocks noGrp="1"/>
          </p:cNvSpPr>
          <p:nvPr>
            <p:ph type="body" idx="1"/>
          </p:nvPr>
        </p:nvSpPr>
        <p:spPr>
          <a:xfrm>
            <a:off x="760800" y="1574402"/>
            <a:ext cx="10670400" cy="3820801"/>
          </a:xfrm>
          <a:prstGeom prst="rect">
            <a:avLst/>
          </a:prstGeom>
        </p:spPr>
        <p:txBody>
          <a:bodyPr/>
          <a:lstStyle>
            <a:lvl1pPr marL="0" indent="0">
              <a:buSzTx/>
              <a:buFontTx/>
              <a:buNone/>
              <a:defRPr sz="3333" b="1" cap="all">
                <a:solidFill>
                  <a:srgbClr val="FFFFFF"/>
                </a:solidFill>
              </a:defRPr>
            </a:lvl1pPr>
            <a:lvl2pPr marL="614967" indent="-374980">
              <a:buFontTx/>
              <a:defRPr sz="3333" b="0" cap="all">
                <a:solidFill>
                  <a:srgbClr val="FFFFFF"/>
                </a:solidFill>
              </a:defRPr>
            </a:lvl2pPr>
            <a:lvl3pPr marL="908525" indent="-428549">
              <a:buFontTx/>
              <a:defRPr sz="3333" b="0" cap="all">
                <a:solidFill>
                  <a:srgbClr val="FFFFFF"/>
                </a:solidFill>
              </a:defRPr>
            </a:lvl3pPr>
            <a:lvl4pPr marL="1181478" indent="-461515">
              <a:buFontTx/>
              <a:defRPr sz="3333" b="0" cap="all">
                <a:solidFill>
                  <a:srgbClr val="FFFFFF"/>
                </a:solidFill>
              </a:defRPr>
            </a:lvl4pPr>
            <a:lvl5pPr marL="1421467" indent="-461515">
              <a:buFontTx/>
              <a:defRPr sz="3333" b="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7" name="Afbeelding 5" descr="Afbeelding 5"/>
          <p:cNvPicPr>
            <a:picLocks noChangeAspect="1"/>
          </p:cNvPicPr>
          <p:nvPr/>
        </p:nvPicPr>
        <p:blipFill>
          <a:blip r:embed="rId2"/>
          <a:stretch>
            <a:fillRect/>
          </a:stretch>
        </p:blipFill>
        <p:spPr>
          <a:xfrm>
            <a:off x="9469676" y="6350400"/>
            <a:ext cx="2678176" cy="407549"/>
          </a:xfrm>
          <a:prstGeom prst="rect">
            <a:avLst/>
          </a:prstGeom>
          <a:ln w="12700">
            <a:miter lim="400000"/>
          </a:ln>
        </p:spPr>
      </p:pic>
    </p:spTree>
    <p:extLst>
      <p:ext uri="{BB962C8B-B14F-4D97-AF65-F5344CB8AC3E}">
        <p14:creationId xmlns:p14="http://schemas.microsoft.com/office/powerpoint/2010/main" val="310411640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7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pic>
        <p:nvPicPr>
          <p:cNvPr id="77" name="Afbeelding 5" descr="Afbeelding 5"/>
          <p:cNvPicPr>
            <a:picLocks noChangeAspect="1"/>
          </p:cNvPicPr>
          <p:nvPr/>
        </p:nvPicPr>
        <p:blipFill>
          <a:blip r:embed="rId2"/>
          <a:stretch>
            <a:fillRect/>
          </a:stretch>
        </p:blipFill>
        <p:spPr>
          <a:xfrm>
            <a:off x="9469676" y="6350400"/>
            <a:ext cx="2678176" cy="407549"/>
          </a:xfrm>
          <a:prstGeom prst="rect">
            <a:avLst/>
          </a:prstGeom>
          <a:ln w="12700">
            <a:miter lim="400000"/>
          </a:ln>
        </p:spPr>
      </p:pic>
    </p:spTree>
    <p:extLst>
      <p:ext uri="{BB962C8B-B14F-4D97-AF65-F5344CB8AC3E}">
        <p14:creationId xmlns:p14="http://schemas.microsoft.com/office/powerpoint/2010/main" val="244917302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Leeg (beeldvullend)">
    <p:spTree>
      <p:nvGrpSpPr>
        <p:cNvPr id="1" name=""/>
        <p:cNvGrpSpPr/>
        <p:nvPr/>
      </p:nvGrpSpPr>
      <p:grpSpPr>
        <a:xfrm>
          <a:off x="0" y="0"/>
          <a:ext cx="0" cy="0"/>
          <a:chOff x="0" y="0"/>
          <a:chExt cx="0" cy="0"/>
        </a:xfrm>
      </p:grpSpPr>
      <p:sp>
        <p:nvSpPr>
          <p:cNvPr id="63" name="Rechthoek 6"/>
          <p:cNvSpPr/>
          <p:nvPr/>
        </p:nvSpPr>
        <p:spPr>
          <a:xfrm>
            <a:off x="1" y="-2"/>
            <a:ext cx="384003" cy="6894003"/>
          </a:xfrm>
          <a:prstGeom prst="rect">
            <a:avLst/>
          </a:prstGeom>
          <a:solidFill>
            <a:srgbClr val="009B48"/>
          </a:solidFill>
          <a:ln w="12700">
            <a:miter lim="400000"/>
          </a:ln>
        </p:spPr>
        <p:txBody>
          <a:bodyPr lIns="45719" rIns="45719" anchor="ctr"/>
          <a:lstStyle/>
          <a:p>
            <a:pPr algn="ctr">
              <a:defRPr>
                <a:solidFill>
                  <a:srgbClr val="FFFFFF"/>
                </a:solidFill>
              </a:defRPr>
            </a:pPr>
            <a:endParaRPr sz="1800"/>
          </a:p>
        </p:txBody>
      </p:sp>
    </p:spTree>
    <p:extLst>
      <p:ext uri="{BB962C8B-B14F-4D97-AF65-F5344CB8AC3E}">
        <p14:creationId xmlns:p14="http://schemas.microsoft.com/office/powerpoint/2010/main" val="175058047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85DB2A3-487D-4368-BAA3-529B01D04815}" type="datetimeFigureOut">
              <a:rPr lang="nl-BE" smtClean="0"/>
              <a:t>28/06/2020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8278310" y="6187075"/>
            <a:ext cx="459291" cy="338554"/>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159001703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3"/>
          <p:cNvSpPr>
            <a:spLocks noGrp="1"/>
          </p:cNvSpPr>
          <p:nvPr>
            <p:ph type="sldNum" sz="quarter" idx="4"/>
          </p:nvPr>
        </p:nvSpPr>
        <p:spPr>
          <a:xfrm>
            <a:off x="11692495" y="6403652"/>
            <a:ext cx="420308" cy="246221"/>
          </a:xfrm>
          <a:prstGeom prst="rect">
            <a:avLst/>
          </a:prstGeom>
        </p:spPr>
        <p:txBody>
          <a:bodyPr vert="horz" lIns="91440" tIns="45720" rIns="91440" bIns="45720" rtlCol="0" anchor="ctr"/>
          <a:lstStyle>
            <a:lvl1pPr algn="r">
              <a:defRPr sz="1000">
                <a:solidFill>
                  <a:schemeClr val="tx1"/>
                </a:solidFill>
              </a:defRPr>
            </a:lvl1pPr>
          </a:lstStyle>
          <a:p>
            <a:pPr fontAlgn="base" hangingPunct="1">
              <a:spcBef>
                <a:spcPct val="0"/>
              </a:spcBef>
              <a:spcAft>
                <a:spcPct val="0"/>
              </a:spcAft>
              <a:defRPr/>
            </a:pPr>
            <a:fld id="{7A8E81C8-8AC5-43A0-8109-79A03990D536}" type="slidenum">
              <a:rPr lang="nl-BE" kern="1200" smtClean="0">
                <a:solidFill>
                  <a:srgbClr val="000000"/>
                </a:solidFill>
                <a:latin typeface="Arial" charset="0"/>
                <a:ea typeface="ＭＳ Ｐゴシック"/>
              </a:rPr>
              <a:pPr fontAlgn="base" hangingPunct="1">
                <a:spcBef>
                  <a:spcPct val="0"/>
                </a:spcBef>
                <a:spcAft>
                  <a:spcPct val="0"/>
                </a:spcAft>
                <a:defRPr/>
              </a:pPr>
              <a:t>‹nr.›</a:t>
            </a:fld>
            <a:endParaRPr lang="nl-BE" kern="1200">
              <a:solidFill>
                <a:srgbClr val="000000"/>
              </a:solidFill>
              <a:latin typeface="Arial" charset="0"/>
              <a:ea typeface="ＭＳ Ｐゴシック"/>
            </a:endParaRPr>
          </a:p>
        </p:txBody>
      </p:sp>
    </p:spTree>
    <p:extLst>
      <p:ext uri="{BB962C8B-B14F-4D97-AF65-F5344CB8AC3E}">
        <p14:creationId xmlns:p14="http://schemas.microsoft.com/office/powerpoint/2010/main" val="372535042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57943"/>
            <a:ext cx="9573979" cy="620940"/>
          </a:xfrm>
        </p:spPr>
        <p:txBody>
          <a:bodyPr>
            <a:spAutoFit/>
          </a:bodyPr>
          <a:lstStyle>
            <a:lvl1pPr algn="l">
              <a:lnSpc>
                <a:spcPct val="150000"/>
              </a:lnSpc>
              <a:defRPr sz="3000">
                <a:solidFill>
                  <a:srgbClr val="711371"/>
                </a:solidFill>
              </a:defRPr>
            </a:lvl1pPr>
          </a:lstStyle>
          <a:p>
            <a:r>
              <a:rPr lang="en-US" err="1"/>
              <a:t>Hoofdtitel</a:t>
            </a:r>
            <a:endParaRPr lang="nl-BE"/>
          </a:p>
        </p:txBody>
      </p:sp>
      <p:sp>
        <p:nvSpPr>
          <p:cNvPr id="8" name="Text Placeholder 7"/>
          <p:cNvSpPr>
            <a:spLocks noGrp="1"/>
          </p:cNvSpPr>
          <p:nvPr>
            <p:ph type="body" sz="quarter" idx="11" hasCustomPrompt="1"/>
          </p:nvPr>
        </p:nvSpPr>
        <p:spPr>
          <a:xfrm>
            <a:off x="1295400" y="1773241"/>
            <a:ext cx="9601200" cy="4176713"/>
          </a:xfrm>
        </p:spPr>
        <p:txBody>
          <a:bodyPr lIns="0">
            <a:normAutofit/>
          </a:bodyPr>
          <a:lstStyle>
            <a:lvl1pPr marL="137154" indent="0">
              <a:lnSpc>
                <a:spcPct val="150000"/>
              </a:lnSpc>
              <a:buClr>
                <a:schemeClr val="tx1">
                  <a:lumMod val="50000"/>
                </a:schemeClr>
              </a:buClr>
              <a:buFont typeface="Verdana" pitchFamily="34" charset="0"/>
              <a:buNone/>
              <a:defRPr sz="140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Tree>
    <p:extLst>
      <p:ext uri="{BB962C8B-B14F-4D97-AF65-F5344CB8AC3E}">
        <p14:creationId xmlns:p14="http://schemas.microsoft.com/office/powerpoint/2010/main" val="21970455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ekst links, Afbeelding rechts">
    <p:spTree>
      <p:nvGrpSpPr>
        <p:cNvPr id="1" name=""/>
        <p:cNvGrpSpPr/>
        <p:nvPr/>
      </p:nvGrpSpPr>
      <p:grpSpPr>
        <a:xfrm>
          <a:off x="0" y="0"/>
          <a:ext cx="0" cy="0"/>
          <a:chOff x="0" y="0"/>
          <a:chExt cx="0" cy="0"/>
        </a:xfrm>
      </p:grpSpPr>
      <p:sp>
        <p:nvSpPr>
          <p:cNvPr id="48" name="Tijdelijke aanduiding voor afbeelding 8"/>
          <p:cNvSpPr>
            <a:spLocks noGrp="1"/>
          </p:cNvSpPr>
          <p:nvPr>
            <p:ph type="pic" sz="half" idx="13"/>
          </p:nvPr>
        </p:nvSpPr>
        <p:spPr>
          <a:xfrm>
            <a:off x="6481236" y="1576704"/>
            <a:ext cx="4942417" cy="4203912"/>
          </a:xfrm>
          <a:prstGeom prst="rect">
            <a:avLst/>
          </a:prstGeom>
        </p:spPr>
        <p:txBody>
          <a:bodyPr lIns="91439" tIns="45719" rIns="91439" bIns="45719">
            <a:noAutofit/>
          </a:bodyPr>
          <a:lstStyle/>
          <a:p>
            <a:endParaRPr/>
          </a:p>
        </p:txBody>
      </p:sp>
      <p:sp>
        <p:nvSpPr>
          <p:cNvPr id="49" name="Body Level One…"/>
          <p:cNvSpPr txBox="1">
            <a:spLocks noGrp="1"/>
          </p:cNvSpPr>
          <p:nvPr>
            <p:ph type="body" sz="half" idx="1"/>
          </p:nvPr>
        </p:nvSpPr>
        <p:spPr>
          <a:xfrm>
            <a:off x="480002" y="1680002"/>
            <a:ext cx="5363668" cy="4203911"/>
          </a:xfrm>
          <a:prstGeom prst="rect">
            <a:avLst/>
          </a:prstGeom>
        </p:spPr>
        <p:txBody>
          <a:bodyPr/>
          <a:lstStyle>
            <a:lvl1pPr>
              <a:defRPr sz="2667" b="0">
                <a:solidFill>
                  <a:schemeClr val="tx2"/>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0" name="Title Text"/>
          <p:cNvSpPr txBox="1">
            <a:spLocks noGrp="1"/>
          </p:cNvSpPr>
          <p:nvPr>
            <p:ph type="title" hasCustomPrompt="1"/>
          </p:nvPr>
        </p:nvSpPr>
        <p:spPr>
          <a:xfrm>
            <a:off x="480001" y="480000"/>
            <a:ext cx="10943651" cy="983040"/>
          </a:xfrm>
          <a:prstGeom prst="rect">
            <a:avLst/>
          </a:prstGeom>
        </p:spPr>
        <p:txBody>
          <a:bodyPr anchor="t"/>
          <a:lstStyle/>
          <a:p>
            <a:r>
              <a:t>Title Text</a:t>
            </a:r>
          </a:p>
        </p:txBody>
      </p:sp>
    </p:spTree>
    <p:extLst>
      <p:ext uri="{BB962C8B-B14F-4D97-AF65-F5344CB8AC3E}">
        <p14:creationId xmlns:p14="http://schemas.microsoft.com/office/powerpoint/2010/main" val="31805803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7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pic>
        <p:nvPicPr>
          <p:cNvPr id="77" name="Afbeelding 5" descr="Afbeelding 5"/>
          <p:cNvPicPr>
            <a:picLocks noChangeAspect="1"/>
          </p:cNvPicPr>
          <p:nvPr/>
        </p:nvPicPr>
        <p:blipFill>
          <a:blip r:embed="rId2"/>
          <a:stretch>
            <a:fillRect/>
          </a:stretch>
        </p:blipFill>
        <p:spPr>
          <a:xfrm>
            <a:off x="9469676" y="6350399"/>
            <a:ext cx="2678176" cy="407549"/>
          </a:xfrm>
          <a:prstGeom prst="rect">
            <a:avLst/>
          </a:prstGeom>
          <a:ln w="12700">
            <a:miter lim="400000"/>
          </a:ln>
        </p:spPr>
      </p:pic>
    </p:spTree>
    <p:extLst>
      <p:ext uri="{BB962C8B-B14F-4D97-AF65-F5344CB8AC3E}">
        <p14:creationId xmlns:p14="http://schemas.microsoft.com/office/powerpoint/2010/main" val="108581367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Rechthoek 3"/>
          <p:cNvSpPr/>
          <p:nvPr userDrawn="1"/>
        </p:nvSpPr>
        <p:spPr>
          <a:xfrm>
            <a:off x="3791744" y="5733256"/>
            <a:ext cx="78488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2096019089"/>
      </p:ext>
    </p:extLst>
  </p:cSld>
  <p:clrMapOvr>
    <a:overrideClrMapping bg1="lt1" tx1="dk1" bg2="lt2" tx2="dk2" accent1="accent1" accent2="accent2" accent3="accent3" accent4="accent4" accent5="accent5" accent6="accent6" hlink="hlink" folHlink="folHlink"/>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ekstslide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1061432"/>
            <a:ext cx="9573979" cy="413960"/>
          </a:xfrm>
        </p:spPr>
        <p:txBody>
          <a:bodyPr>
            <a:spAutoFit/>
          </a:bodyPr>
          <a:lstStyle>
            <a:lvl1pPr algn="l">
              <a:lnSpc>
                <a:spcPct val="150000"/>
              </a:lnSpc>
              <a:defRPr sz="2000">
                <a:solidFill>
                  <a:srgbClr val="711371"/>
                </a:solidFill>
              </a:defRPr>
            </a:lvl1pPr>
          </a:lstStyle>
          <a:p>
            <a:r>
              <a:rPr lang="en-US" err="1"/>
              <a:t>Subtitel</a:t>
            </a:r>
            <a:endParaRPr lang="nl-BE"/>
          </a:p>
        </p:txBody>
      </p:sp>
      <p:sp>
        <p:nvSpPr>
          <p:cNvPr id="8" name="Text Placeholder 7"/>
          <p:cNvSpPr>
            <a:spLocks noGrp="1"/>
          </p:cNvSpPr>
          <p:nvPr>
            <p:ph type="body" sz="quarter" idx="11" hasCustomPrompt="1"/>
          </p:nvPr>
        </p:nvSpPr>
        <p:spPr>
          <a:xfrm>
            <a:off x="1295400" y="1700213"/>
            <a:ext cx="9601200" cy="4249739"/>
          </a:xfrm>
        </p:spPr>
        <p:txBody>
          <a:bodyPr lIns="0">
            <a:normAutofit/>
          </a:bodyPr>
          <a:lstStyle>
            <a:lvl1pPr marL="137157" indent="0">
              <a:lnSpc>
                <a:spcPct val="150000"/>
              </a:lnSpc>
              <a:buClr>
                <a:schemeClr val="tx1">
                  <a:lumMod val="50000"/>
                </a:schemeClr>
              </a:buClr>
              <a:buFont typeface="Verdana" pitchFamily="34" charset="0"/>
              <a:buNone/>
              <a:defRPr sz="140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
        <p:nvSpPr>
          <p:cNvPr id="4" name="Rechthoek 3"/>
          <p:cNvSpPr/>
          <p:nvPr userDrawn="1"/>
        </p:nvSpPr>
        <p:spPr>
          <a:xfrm>
            <a:off x="0" y="0"/>
            <a:ext cx="12192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5" name="Rechthoek 4"/>
          <p:cNvSpPr/>
          <p:nvPr userDrawn="1"/>
        </p:nvSpPr>
        <p:spPr>
          <a:xfrm>
            <a:off x="4079776" y="5733256"/>
            <a:ext cx="7487477" cy="627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89432880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Rechthoek 3"/>
          <p:cNvSpPr/>
          <p:nvPr userDrawn="1"/>
        </p:nvSpPr>
        <p:spPr>
          <a:xfrm>
            <a:off x="3791744" y="5733256"/>
            <a:ext cx="78488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Rechthoek 1">
            <a:extLst>
              <a:ext uri="{FF2B5EF4-FFF2-40B4-BE49-F238E27FC236}">
                <a16:creationId xmlns:a16="http://schemas.microsoft.com/office/drawing/2014/main" id="{E9A4A51D-AFC4-41D1-8CC9-B17B95E55AE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1103635348"/>
      </p:ext>
    </p:extLst>
  </p:cSld>
  <p:clrMapOvr>
    <a:overrideClrMapping bg1="lt1" tx1="dk1" bg2="lt2" tx2="dk2" accent1="accent1" accent2="accent2" accent3="accent3" accent4="accent4" accent5="accent5" accent6="accent6" hlink="hlink" folHlink="folHlink"/>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kst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57943"/>
            <a:ext cx="9573979" cy="620940"/>
          </a:xfrm>
        </p:spPr>
        <p:txBody>
          <a:bodyPr lIns="90000">
            <a:spAutoFit/>
          </a:bodyPr>
          <a:lstStyle>
            <a:lvl1pPr algn="l">
              <a:lnSpc>
                <a:spcPct val="150000"/>
              </a:lnSpc>
              <a:defRPr sz="300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1295401" y="1773240"/>
            <a:ext cx="9601201" cy="719137"/>
          </a:xfrm>
        </p:spPr>
        <p:txBody>
          <a:bodyPr lIns="0">
            <a:normAutofit/>
          </a:bodyPr>
          <a:lstStyle>
            <a:lvl1pPr marL="137157" indent="0">
              <a:buNone/>
              <a:defRPr sz="2000" b="1" i="0" baseline="0">
                <a:solidFill>
                  <a:srgbClr val="711371"/>
                </a:solidFill>
                <a:latin typeface="+mj-lt"/>
              </a:defRPr>
            </a:lvl1pPr>
          </a:lstStyle>
          <a:p>
            <a:pPr lvl="0"/>
            <a:r>
              <a:rPr lang="nl-BE"/>
              <a:t>Subtitel</a:t>
            </a:r>
          </a:p>
        </p:txBody>
      </p:sp>
      <p:sp>
        <p:nvSpPr>
          <p:cNvPr id="8" name="Text Placeholder 7"/>
          <p:cNvSpPr>
            <a:spLocks noGrp="1"/>
          </p:cNvSpPr>
          <p:nvPr>
            <p:ph type="body" sz="quarter" idx="11" hasCustomPrompt="1"/>
          </p:nvPr>
        </p:nvSpPr>
        <p:spPr>
          <a:xfrm>
            <a:off x="1295400" y="2636839"/>
            <a:ext cx="9601200" cy="3313112"/>
          </a:xfrm>
        </p:spPr>
        <p:txBody>
          <a:bodyPr lIns="0">
            <a:normAutofit/>
          </a:bodyPr>
          <a:lstStyle>
            <a:lvl1pPr marL="137157" indent="0">
              <a:lnSpc>
                <a:spcPct val="150000"/>
              </a:lnSpc>
              <a:buNone/>
              <a:defRPr sz="140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p:txBody>
      </p:sp>
      <p:sp>
        <p:nvSpPr>
          <p:cNvPr id="5" name="Rechthoek 4"/>
          <p:cNvSpPr/>
          <p:nvPr userDrawn="1"/>
        </p:nvSpPr>
        <p:spPr>
          <a:xfrm>
            <a:off x="0" y="0"/>
            <a:ext cx="12192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7" name="Rechthoek 6"/>
          <p:cNvSpPr/>
          <p:nvPr userDrawn="1"/>
        </p:nvSpPr>
        <p:spPr>
          <a:xfrm>
            <a:off x="3023658" y="5229200"/>
            <a:ext cx="8543595" cy="1131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4220026637"/>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kst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57943"/>
            <a:ext cx="9573979" cy="620940"/>
          </a:xfrm>
        </p:spPr>
        <p:txBody>
          <a:bodyPr lIns="90000">
            <a:spAutoFit/>
          </a:bodyPr>
          <a:lstStyle>
            <a:lvl1pPr algn="l">
              <a:lnSpc>
                <a:spcPct val="150000"/>
              </a:lnSpc>
              <a:defRPr sz="300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1295401" y="1773239"/>
            <a:ext cx="9601201" cy="1295400"/>
          </a:xfrm>
        </p:spPr>
        <p:txBody>
          <a:bodyPr lIns="0">
            <a:normAutofit/>
          </a:bodyPr>
          <a:lstStyle>
            <a:lvl1pPr marL="137157" indent="0">
              <a:buNone/>
              <a:defRPr sz="1400" b="0" i="1" baseline="0">
                <a:solidFill>
                  <a:srgbClr val="711371"/>
                </a:solidFill>
                <a:latin typeface="+mn-lt"/>
              </a:defRPr>
            </a:lvl1pPr>
          </a:lstStyle>
          <a:p>
            <a:pPr lvl="0"/>
            <a:r>
              <a:rPr lang="nl-BE"/>
              <a:t>Tekst</a:t>
            </a:r>
          </a:p>
        </p:txBody>
      </p:sp>
      <p:sp>
        <p:nvSpPr>
          <p:cNvPr id="8" name="Text Placeholder 7"/>
          <p:cNvSpPr>
            <a:spLocks noGrp="1"/>
          </p:cNvSpPr>
          <p:nvPr>
            <p:ph type="body" sz="quarter" idx="11" hasCustomPrompt="1"/>
          </p:nvPr>
        </p:nvSpPr>
        <p:spPr>
          <a:xfrm>
            <a:off x="1295400" y="3213100"/>
            <a:ext cx="9601200" cy="2736851"/>
          </a:xfrm>
        </p:spPr>
        <p:txBody>
          <a:bodyPr lIns="0">
            <a:normAutofit/>
          </a:bodyPr>
          <a:lstStyle>
            <a:lvl1pPr marL="137157" indent="0">
              <a:lnSpc>
                <a:spcPct val="150000"/>
              </a:lnSpc>
              <a:buNone/>
              <a:defRPr sz="140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Subtekst</a:t>
            </a:r>
          </a:p>
        </p:txBody>
      </p:sp>
      <p:sp>
        <p:nvSpPr>
          <p:cNvPr id="5" name="Rechthoek 4"/>
          <p:cNvSpPr/>
          <p:nvPr userDrawn="1"/>
        </p:nvSpPr>
        <p:spPr>
          <a:xfrm>
            <a:off x="0" y="0"/>
            <a:ext cx="12192000" cy="332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122201252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2_Titeldia">
    <p:bg>
      <p:bgRef idx="1001">
        <a:schemeClr val="bg1"/>
      </p:bgRef>
    </p:bg>
    <p:spTree>
      <p:nvGrpSpPr>
        <p:cNvPr id="1" name=""/>
        <p:cNvGrpSpPr/>
        <p:nvPr/>
      </p:nvGrpSpPr>
      <p:grpSpPr>
        <a:xfrm>
          <a:off x="0" y="0"/>
          <a:ext cx="0" cy="0"/>
          <a:chOff x="0" y="0"/>
          <a:chExt cx="0" cy="0"/>
        </a:xfrm>
      </p:grpSpPr>
      <p:sp>
        <p:nvSpPr>
          <p:cNvPr id="4" name="Rechthoek 3"/>
          <p:cNvSpPr/>
          <p:nvPr userDrawn="1"/>
        </p:nvSpPr>
        <p:spPr>
          <a:xfrm>
            <a:off x="3791744" y="5733256"/>
            <a:ext cx="78488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3262640812"/>
      </p:ext>
    </p:extLst>
  </p:cSld>
  <p:clrMapOvr>
    <a:overrideClrMapping bg1="lt1" tx1="dk1" bg2="lt2" tx2="dk2" accent1="accent1" accent2="accent2" accent3="accent3" accent4="accent4" accent5="accent5" accent6="accent6" hlink="hlink" folHlink="folHlink"/>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el en object">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68885"/>
      </p:ext>
    </p:extLst>
  </p:cSld>
  <p:clrMapOvr>
    <a:overrideClrMapping bg1="lt1" tx1="dk1" bg2="lt2" tx2="dk2" accent1="accent1" accent2="accent2" accent3="accent3" accent4="accent4" accent5="accent5" accent6="accent6" hlink="hlink" folHlink="folHlink"/>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266693" indent="-266693">
              <a:lnSpc>
                <a:spcPct val="90000"/>
              </a:lnSpc>
              <a:buFontTx/>
              <a:buBlip>
                <a:blip r:embed="rId2"/>
              </a:buBlip>
              <a:defRPr sz="2200">
                <a:latin typeface="FlandersArtSans-Regular" panose="00000500000000000000" pitchFamily="2" charset="0"/>
              </a:defRPr>
            </a:lvl1pPr>
            <a:lvl2pPr marL="575986" indent="-287993">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918877" indent="-342891">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descr="AIO typografisch bre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172" y="6165305"/>
            <a:ext cx="4715933" cy="523875"/>
          </a:xfrm>
          <a:prstGeom prst="rect">
            <a:avLst/>
          </a:prstGeom>
        </p:spPr>
      </p:pic>
      <p:pic>
        <p:nvPicPr>
          <p:cNvPr id="11" name="Afbeelding 10" descr="Themalogo_ondernemen_naak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413" y="5949281"/>
            <a:ext cx="2545080" cy="809244"/>
          </a:xfrm>
          <a:prstGeom prst="rect">
            <a:avLst/>
          </a:prstGeom>
        </p:spPr>
      </p:pic>
    </p:spTree>
    <p:extLst>
      <p:ext uri="{BB962C8B-B14F-4D97-AF65-F5344CB8AC3E}">
        <p14:creationId xmlns:p14="http://schemas.microsoft.com/office/powerpoint/2010/main" val="336788793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4" name="Vrije vorm 3"/>
          <p:cNvSpPr/>
          <p:nvPr userDrawn="1"/>
        </p:nvSpPr>
        <p:spPr>
          <a:xfrm>
            <a:off x="-11289" y="4961467"/>
            <a:ext cx="12237156" cy="1913467"/>
          </a:xfrm>
          <a:custGeom>
            <a:avLst/>
            <a:gdLst>
              <a:gd name="connsiteX0" fmla="*/ 9169400 w 9177867"/>
              <a:gd name="connsiteY0" fmla="*/ 0 h 1913466"/>
              <a:gd name="connsiteX1" fmla="*/ 9177867 w 9177867"/>
              <a:gd name="connsiteY1" fmla="*/ 1896533 h 1913466"/>
              <a:gd name="connsiteX2" fmla="*/ 0 w 9177867"/>
              <a:gd name="connsiteY2" fmla="*/ 1913466 h 1913466"/>
              <a:gd name="connsiteX3" fmla="*/ 8467 w 9177867"/>
              <a:gd name="connsiteY3" fmla="*/ 905933 h 1913466"/>
              <a:gd name="connsiteX4" fmla="*/ 9169400 w 9177867"/>
              <a:gd name="connsiteY4" fmla="*/ 0 h 191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867" h="1913466">
                <a:moveTo>
                  <a:pt x="9169400" y="0"/>
                </a:moveTo>
                <a:cubicBezTo>
                  <a:pt x="9172222" y="632178"/>
                  <a:pt x="9175045" y="1264355"/>
                  <a:pt x="9177867" y="1896533"/>
                </a:cubicBezTo>
                <a:lnTo>
                  <a:pt x="0" y="1913466"/>
                </a:lnTo>
                <a:cubicBezTo>
                  <a:pt x="2822" y="1577622"/>
                  <a:pt x="5645" y="1241777"/>
                  <a:pt x="8467" y="905933"/>
                </a:cubicBezTo>
                <a:lnTo>
                  <a:pt x="9169400" y="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Titel 9"/>
          <p:cNvSpPr>
            <a:spLocks noGrp="1"/>
          </p:cNvSpPr>
          <p:nvPr>
            <p:ph type="title"/>
          </p:nvPr>
        </p:nvSpPr>
        <p:spPr/>
        <p:txBody>
          <a:bodyPr/>
          <a:lstStyle/>
          <a:p>
            <a:r>
              <a:rPr lang="nl-BE"/>
              <a:t>Titelstijl van model bewerken</a:t>
            </a:r>
            <a:endParaRPr lang="nl-NL"/>
          </a:p>
        </p:txBody>
      </p:sp>
      <p:pic>
        <p:nvPicPr>
          <p:cNvPr id="2" name="Afbeelding 1"/>
          <p:cNvPicPr>
            <a:picLocks noChangeAspect="1"/>
          </p:cNvPicPr>
          <p:nvPr userDrawn="1"/>
        </p:nvPicPr>
        <p:blipFill>
          <a:blip r:embed="rId2"/>
          <a:stretch>
            <a:fillRect/>
          </a:stretch>
        </p:blipFill>
        <p:spPr>
          <a:xfrm>
            <a:off x="299153" y="6137273"/>
            <a:ext cx="1574800" cy="508000"/>
          </a:xfrm>
          <a:prstGeom prst="rect">
            <a:avLst/>
          </a:prstGeom>
        </p:spPr>
      </p:pic>
      <p:sp>
        <p:nvSpPr>
          <p:cNvPr id="7" name="Tijdelijke aanduiding voor tekst 5"/>
          <p:cNvSpPr>
            <a:spLocks noGrp="1"/>
          </p:cNvSpPr>
          <p:nvPr>
            <p:ph type="body" sz="quarter" idx="10"/>
          </p:nvPr>
        </p:nvSpPr>
        <p:spPr>
          <a:xfrm>
            <a:off x="609600" y="1587072"/>
            <a:ext cx="10972800" cy="4711197"/>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66727812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7" name="Vrije vorm 6"/>
          <p:cNvSpPr/>
          <p:nvPr userDrawn="1"/>
        </p:nvSpPr>
        <p:spPr>
          <a:xfrm>
            <a:off x="739425" y="4961467"/>
            <a:ext cx="11469512" cy="1905000"/>
          </a:xfrm>
          <a:custGeom>
            <a:avLst/>
            <a:gdLst>
              <a:gd name="connsiteX0" fmla="*/ 0 w 8602134"/>
              <a:gd name="connsiteY0" fmla="*/ 838200 h 1905000"/>
              <a:gd name="connsiteX1" fmla="*/ 372534 w 8602134"/>
              <a:gd name="connsiteY1" fmla="*/ 1905000 h 1905000"/>
              <a:gd name="connsiteX2" fmla="*/ 8602134 w 8602134"/>
              <a:gd name="connsiteY2" fmla="*/ 1905000 h 1905000"/>
              <a:gd name="connsiteX3" fmla="*/ 8593667 w 8602134"/>
              <a:gd name="connsiteY3" fmla="*/ 0 h 1905000"/>
              <a:gd name="connsiteX4" fmla="*/ 0 w 8602134"/>
              <a:gd name="connsiteY4" fmla="*/ 8382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134" h="1905000">
                <a:moveTo>
                  <a:pt x="0" y="838200"/>
                </a:moveTo>
                <a:lnTo>
                  <a:pt x="372534" y="1905000"/>
                </a:lnTo>
                <a:lnTo>
                  <a:pt x="8602134" y="1905000"/>
                </a:lnTo>
                <a:cubicBezTo>
                  <a:pt x="8599312" y="1270000"/>
                  <a:pt x="8596489" y="635000"/>
                  <a:pt x="8593667" y="0"/>
                </a:cubicBezTo>
                <a:lnTo>
                  <a:pt x="0" y="83820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9" name="Afbeelding 8"/>
          <p:cNvPicPr>
            <a:picLocks noChangeAspect="1"/>
          </p:cNvPicPr>
          <p:nvPr userDrawn="1"/>
        </p:nvPicPr>
        <p:blipFill>
          <a:blip r:embed="rId2"/>
          <a:stretch>
            <a:fillRect/>
          </a:stretch>
        </p:blipFill>
        <p:spPr>
          <a:xfrm>
            <a:off x="254009" y="6046410"/>
            <a:ext cx="2878665" cy="616857"/>
          </a:xfrm>
          <a:prstGeom prst="rect">
            <a:avLst/>
          </a:prstGeom>
        </p:spPr>
      </p:pic>
      <p:sp>
        <p:nvSpPr>
          <p:cNvPr id="10" name="Titel 9"/>
          <p:cNvSpPr>
            <a:spLocks noGrp="1"/>
          </p:cNvSpPr>
          <p:nvPr>
            <p:ph type="title"/>
          </p:nvPr>
        </p:nvSpPr>
        <p:spPr/>
        <p:txBody>
          <a:bodyPr/>
          <a:lstStyle/>
          <a:p>
            <a:r>
              <a:rPr lang="nl-BE"/>
              <a:t>Titelstijl van model bewerken</a:t>
            </a:r>
            <a:endParaRPr lang="nl-NL"/>
          </a:p>
        </p:txBody>
      </p:sp>
      <p:sp>
        <p:nvSpPr>
          <p:cNvPr id="3" name="Tijdelijke aanduiding voor tekst 2"/>
          <p:cNvSpPr>
            <a:spLocks noGrp="1"/>
          </p:cNvSpPr>
          <p:nvPr>
            <p:ph type="body" sz="quarter" idx="10"/>
          </p:nvPr>
        </p:nvSpPr>
        <p:spPr>
          <a:xfrm>
            <a:off x="609603" y="1600201"/>
            <a:ext cx="10972799" cy="4525963"/>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3870829421"/>
      </p:ext>
    </p:extLst>
  </p:cSld>
  <p:clrMapOvr>
    <a:masterClrMapping/>
  </p:clrMapOvr>
  <p:transition spd="slow"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Leeg (beeldvullend)">
    <p:spTree>
      <p:nvGrpSpPr>
        <p:cNvPr id="1" name=""/>
        <p:cNvGrpSpPr/>
        <p:nvPr/>
      </p:nvGrpSpPr>
      <p:grpSpPr>
        <a:xfrm>
          <a:off x="0" y="0"/>
          <a:ext cx="0" cy="0"/>
          <a:chOff x="0" y="0"/>
          <a:chExt cx="0" cy="0"/>
        </a:xfrm>
      </p:grpSpPr>
      <p:sp>
        <p:nvSpPr>
          <p:cNvPr id="63" name="Rechthoek 6"/>
          <p:cNvSpPr/>
          <p:nvPr/>
        </p:nvSpPr>
        <p:spPr>
          <a:xfrm>
            <a:off x="1" y="-2"/>
            <a:ext cx="384003" cy="6894003"/>
          </a:xfrm>
          <a:prstGeom prst="rect">
            <a:avLst/>
          </a:prstGeom>
          <a:solidFill>
            <a:srgbClr val="009B48"/>
          </a:solidFill>
          <a:ln w="12700">
            <a:miter lim="400000"/>
          </a:ln>
        </p:spPr>
        <p:txBody>
          <a:bodyPr lIns="45719" rIns="45719" anchor="ctr"/>
          <a:lstStyle/>
          <a:p>
            <a:pPr algn="ctr">
              <a:defRPr>
                <a:solidFill>
                  <a:srgbClr val="FFFFFF"/>
                </a:solidFill>
              </a:defRPr>
            </a:pPr>
            <a:endParaRPr sz="1800"/>
          </a:p>
        </p:txBody>
      </p:sp>
    </p:spTree>
    <p:extLst>
      <p:ext uri="{BB962C8B-B14F-4D97-AF65-F5344CB8AC3E}">
        <p14:creationId xmlns:p14="http://schemas.microsoft.com/office/powerpoint/2010/main" val="314579174"/>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412509" y="383461"/>
            <a:ext cx="11394481" cy="624903"/>
          </a:xfrm>
          <a:prstGeom prst="rect">
            <a:avLst/>
          </a:prstGeom>
        </p:spPr>
        <p:txBody>
          <a:bodyPr vert="horz" lIns="0" tIns="0" rIns="0" bIns="0" rtlCol="0" anchor="t" anchorCtr="0">
            <a:normAutofit/>
          </a:bodyPr>
          <a:lstStyle>
            <a:lvl1pPr>
              <a:defRPr sz="4267"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3086158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Image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6087029"/>
            <a:ext cx="12200040" cy="770977"/>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12192815" cy="659900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412507" y="1135762"/>
            <a:ext cx="9655992" cy="2387601"/>
          </a:xfrm>
          <a:prstGeom prst="rect">
            <a:avLst/>
          </a:prstGeom>
        </p:spPr>
        <p:txBody>
          <a:bodyPr lIns="0" tIns="0" rIns="0" bIns="0" anchor="b"/>
          <a:lstStyle>
            <a:lvl1pPr marL="0" indent="-287983">
              <a:defRPr sz="4267"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412508" y="3548808"/>
            <a:ext cx="7927507" cy="960000"/>
          </a:xfrm>
          <a:prstGeom prst="rect">
            <a:avLst/>
          </a:prstGeom>
        </p:spPr>
        <p:txBody>
          <a:bodyPr lIns="0" tIns="0" rIns="0" bIns="46800"/>
          <a:lstStyle>
            <a:lvl1pPr marL="0" indent="0">
              <a:buSzTx/>
              <a:buFontTx/>
              <a:buNone/>
              <a:defRPr sz="2667" b="1">
                <a:solidFill>
                  <a:srgbClr val="009B48"/>
                </a:solidFill>
                <a:latin typeface="+mn-lt"/>
              </a:defRPr>
            </a:lvl1pPr>
            <a:lvl2pPr marL="0" indent="457178">
              <a:buSzTx/>
              <a:buFontTx/>
              <a:buNone/>
              <a:defRPr sz="2400" b="0">
                <a:solidFill>
                  <a:srgbClr val="009B48"/>
                </a:solidFill>
                <a:latin typeface="+mn-lt"/>
              </a:defRPr>
            </a:lvl2pPr>
            <a:lvl3pPr marL="0" indent="914354">
              <a:buSzTx/>
              <a:buFontTx/>
              <a:buNone/>
              <a:defRPr sz="2000" b="0">
                <a:solidFill>
                  <a:srgbClr val="009B48"/>
                </a:solidFill>
                <a:latin typeface="+mn-lt"/>
              </a:defRPr>
            </a:lvl3pPr>
            <a:lvl4pPr marL="0" indent="1371532">
              <a:buSzTx/>
              <a:buFontTx/>
              <a:buNone/>
              <a:defRPr sz="1867" b="0">
                <a:solidFill>
                  <a:srgbClr val="009B48"/>
                </a:solidFill>
                <a:latin typeface="+mn-lt"/>
              </a:defRPr>
            </a:lvl4pPr>
            <a:lvl5pPr marL="0" indent="1828709">
              <a:buSzTx/>
              <a:buFontTx/>
              <a:buNone/>
              <a:defRPr sz="16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9589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85DB2A3-487D-4368-BAA3-529B01D04815}" type="datetimeFigureOut">
              <a:rPr lang="nl-BE" smtClean="0"/>
              <a:t>28/06/2020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8278310" y="6187074"/>
            <a:ext cx="459290" cy="338554"/>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302881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3"/>
          <p:cNvSpPr>
            <a:spLocks noGrp="1"/>
          </p:cNvSpPr>
          <p:nvPr>
            <p:ph type="sldNum" sz="quarter" idx="4"/>
          </p:nvPr>
        </p:nvSpPr>
        <p:spPr>
          <a:xfrm>
            <a:off x="11692495" y="6403650"/>
            <a:ext cx="420308" cy="246221"/>
          </a:xfrm>
          <a:prstGeom prst="rect">
            <a:avLst/>
          </a:prstGeom>
        </p:spPr>
        <p:txBody>
          <a:bodyPr vert="horz" lIns="91440" tIns="45720" rIns="91440" bIns="45720" rtlCol="0" anchor="ctr"/>
          <a:lstStyle>
            <a:lvl1pPr algn="r">
              <a:defRPr sz="1000">
                <a:solidFill>
                  <a:schemeClr val="tx1"/>
                </a:solidFill>
              </a:defRPr>
            </a:lvl1pPr>
          </a:lstStyle>
          <a:p>
            <a:pPr fontAlgn="base" hangingPunct="1">
              <a:spcBef>
                <a:spcPct val="0"/>
              </a:spcBef>
              <a:spcAft>
                <a:spcPct val="0"/>
              </a:spcAft>
              <a:defRPr/>
            </a:pPr>
            <a:fld id="{7A8E81C8-8AC5-43A0-8109-79A03990D536}" type="slidenum">
              <a:rPr lang="nl-BE" kern="1200" smtClean="0">
                <a:solidFill>
                  <a:srgbClr val="000000"/>
                </a:solidFill>
                <a:latin typeface="Arial" charset="0"/>
                <a:ea typeface="ＭＳ Ｐゴシック"/>
              </a:rPr>
              <a:pPr fontAlgn="base" hangingPunct="1">
                <a:spcBef>
                  <a:spcPct val="0"/>
                </a:spcBef>
                <a:spcAft>
                  <a:spcPct val="0"/>
                </a:spcAft>
                <a:defRPr/>
              </a:pPr>
              <a:t>‹nr.›</a:t>
            </a:fld>
            <a:endParaRPr lang="nl-BE" kern="1200">
              <a:solidFill>
                <a:srgbClr val="000000"/>
              </a:solidFill>
              <a:latin typeface="Arial" charset="0"/>
              <a:ea typeface="ＭＳ Ｐゴシック"/>
            </a:endParaRPr>
          </a:p>
        </p:txBody>
      </p:sp>
    </p:spTree>
    <p:extLst>
      <p:ext uri="{BB962C8B-B14F-4D97-AF65-F5344CB8AC3E}">
        <p14:creationId xmlns:p14="http://schemas.microsoft.com/office/powerpoint/2010/main" val="333723223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2.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6.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6087028"/>
            <a:ext cx="12200040" cy="770977"/>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3" name="Afbeelding 8" descr="Afbeelding 8"/>
            <p:cNvPicPr>
              <a:picLocks noChangeAspect="1"/>
            </p:cNvPicPr>
            <p:nvPr/>
          </p:nvPicPr>
          <p:blipFill>
            <a:blip r:embed="rId26"/>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480000" y="1680001"/>
            <a:ext cx="10660453" cy="42039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480000" y="480000"/>
            <a:ext cx="10660453" cy="72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7" name="Slide Number"/>
          <p:cNvSpPr txBox="1">
            <a:spLocks noGrp="1"/>
          </p:cNvSpPr>
          <p:nvPr>
            <p:ph type="sldNum" sz="quarter" idx="2"/>
          </p:nvPr>
        </p:nvSpPr>
        <p:spPr>
          <a:xfrm>
            <a:off x="8278310" y="6187073"/>
            <a:ext cx="459290"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‹nr.›</a:t>
            </a:fld>
            <a:endParaRPr/>
          </a:p>
        </p:txBody>
      </p:sp>
    </p:spTree>
    <p:extLst>
      <p:ext uri="{BB962C8B-B14F-4D97-AF65-F5344CB8AC3E}">
        <p14:creationId xmlns:p14="http://schemas.microsoft.com/office/powerpoint/2010/main" val="224212515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 id="2147483764" r:id="rId13"/>
    <p:sldLayoutId id="2147483691" r:id="rId14"/>
    <p:sldLayoutId id="2147483744" r:id="rId15"/>
    <p:sldLayoutId id="2147483745" r:id="rId16"/>
    <p:sldLayoutId id="2147483747" r:id="rId17"/>
    <p:sldLayoutId id="2147483749" r:id="rId18"/>
    <p:sldLayoutId id="2147483770" r:id="rId19"/>
    <p:sldLayoutId id="2147483861" r:id="rId20"/>
    <p:sldLayoutId id="2147483862" r:id="rId21"/>
    <p:sldLayoutId id="2147483863" r:id="rId22"/>
    <p:sldLayoutId id="2147483865" r:id="rId23"/>
    <p:sldLayoutId id="2147483928" r:id="rId24"/>
  </p:sldLayoutIdLst>
  <p:transition spd="med"/>
  <p:txStyles>
    <p:titleStyle>
      <a:lvl1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p:titleStyle>
    <p:bodyStyle>
      <a:lvl1pPr marL="239993" marR="0" indent="-239993" algn="l" defTabSz="914377" rtl="0" latinLnBrk="0">
        <a:lnSpc>
          <a:spcPct val="90000"/>
        </a:lnSpc>
        <a:spcBef>
          <a:spcPts val="933"/>
        </a:spcBef>
        <a:spcAft>
          <a:spcPts val="0"/>
        </a:spcAft>
        <a:buClrTx/>
        <a:buSzPct val="100000"/>
        <a:buFont typeface="Lucida Grande"/>
        <a:buChar char="‣"/>
        <a:tabLst/>
        <a:defRPr sz="2667" b="0" i="0" u="none" strike="noStrike" cap="none" spc="0" baseline="0">
          <a:ln>
            <a:noFill/>
          </a:ln>
          <a:solidFill>
            <a:schemeClr val="tx2"/>
          </a:solidFill>
          <a:uFillTx/>
          <a:latin typeface="+mj-lt"/>
          <a:ea typeface="+mj-ea"/>
          <a:cs typeface="+mj-cs"/>
          <a:sym typeface="Calibri"/>
        </a:defRPr>
      </a:lvl1pPr>
      <a:lvl2pPr marL="479987" marR="0" indent="-239993" algn="l" defTabSz="914377" rtl="0" latinLnBrk="0">
        <a:lnSpc>
          <a:spcPct val="90000"/>
        </a:lnSpc>
        <a:spcBef>
          <a:spcPts val="933"/>
        </a:spcBef>
        <a:spcAft>
          <a:spcPts val="0"/>
        </a:spcAft>
        <a:buClrTx/>
        <a:buSzPct val="100000"/>
        <a:buFont typeface="Lucida Grande"/>
        <a:buChar char="‣"/>
        <a:tabLst/>
        <a:defRPr sz="2400" b="0" i="0" u="none" strike="noStrike" cap="none" spc="0" baseline="0">
          <a:ln>
            <a:noFill/>
          </a:ln>
          <a:solidFill>
            <a:schemeClr val="tx2"/>
          </a:solidFill>
          <a:uFillTx/>
          <a:latin typeface="+mj-lt"/>
          <a:ea typeface="+mj-ea"/>
          <a:cs typeface="+mj-cs"/>
          <a:sym typeface="Calibri"/>
        </a:defRPr>
      </a:lvl2pPr>
      <a:lvl3pPr marL="754266" marR="0" indent="-274278"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chemeClr val="tx2"/>
          </a:solidFill>
          <a:uFillTx/>
          <a:latin typeface="+mj-lt"/>
          <a:ea typeface="+mj-ea"/>
          <a:cs typeface="+mj-cs"/>
          <a:sym typeface="Calibri"/>
        </a:defRPr>
      </a:lvl3pPr>
      <a:lvl4pPr marL="1015359" marR="0" indent="-295377" algn="l" defTabSz="914377" rtl="0" latinLnBrk="0">
        <a:lnSpc>
          <a:spcPct val="90000"/>
        </a:lnSpc>
        <a:spcBef>
          <a:spcPts val="933"/>
        </a:spcBef>
        <a:spcAft>
          <a:spcPts val="0"/>
        </a:spcAft>
        <a:buClrTx/>
        <a:buSzPct val="100000"/>
        <a:buFont typeface="Lucida Grande"/>
        <a:buChar char="‣"/>
        <a:tabLst/>
        <a:defRPr sz="1867" b="0" i="0" u="none" strike="noStrike" cap="none" spc="0" baseline="0">
          <a:ln>
            <a:noFill/>
          </a:ln>
          <a:solidFill>
            <a:schemeClr val="tx2"/>
          </a:solidFill>
          <a:uFillTx/>
          <a:latin typeface="+mj-lt"/>
          <a:ea typeface="+mj-ea"/>
          <a:cs typeface="+mj-cs"/>
          <a:sym typeface="Calibri"/>
        </a:defRPr>
      </a:lvl4pPr>
      <a:lvl5pPr marL="1255353" marR="0" indent="-295377" algn="l" defTabSz="914377" rtl="0" latinLnBrk="0">
        <a:lnSpc>
          <a:spcPct val="90000"/>
        </a:lnSpc>
        <a:spcBef>
          <a:spcPts val="933"/>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5pPr>
      <a:lvl6pPr marL="2567289"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6pPr>
      <a:lvl7pPr marL="3024478"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7pPr>
      <a:lvl8pPr marL="3481666"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8pPr>
      <a:lvl9pPr marL="3938855"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9pPr>
    </p:bodyStyle>
    <p:otherStyle>
      <a:lvl1pPr marL="0" marR="0" indent="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45718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914377"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371566"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1828754"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2285943"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2743131"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320032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365750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B3A7DE57-522B-E44A-813C-C0EFA42A4F4A}"/>
              </a:ext>
            </a:extLst>
          </p:cNvPr>
          <p:cNvGrpSpPr/>
          <p:nvPr userDrawn="1"/>
        </p:nvGrpSpPr>
        <p:grpSpPr>
          <a:xfrm>
            <a:off x="1" y="6087021"/>
            <a:ext cx="12200041" cy="770979"/>
            <a:chOff x="0" y="-1"/>
            <a:chExt cx="9150030" cy="578233"/>
          </a:xfrm>
        </p:grpSpPr>
        <p:sp>
          <p:nvSpPr>
            <p:cNvPr id="8" name="Handmatige invoer 1">
              <a:extLst>
                <a:ext uri="{FF2B5EF4-FFF2-40B4-BE49-F238E27FC236}">
                  <a16:creationId xmlns:a16="http://schemas.microsoft.com/office/drawing/2014/main" id="{C63AB17E-98C9-5E49-BDD2-8450D95D9910}"/>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dirty="0"/>
            </a:p>
          </p:txBody>
        </p:sp>
        <p:pic>
          <p:nvPicPr>
            <p:cNvPr id="9" name="Afbeelding 8" descr="Afbeelding 8">
              <a:extLst>
                <a:ext uri="{FF2B5EF4-FFF2-40B4-BE49-F238E27FC236}">
                  <a16:creationId xmlns:a16="http://schemas.microsoft.com/office/drawing/2014/main" id="{98D656A5-59DA-0D4D-8111-4EFA7C05EBD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Tree>
    <p:extLst>
      <p:ext uri="{BB962C8B-B14F-4D97-AF65-F5344CB8AC3E}">
        <p14:creationId xmlns:p14="http://schemas.microsoft.com/office/powerpoint/2010/main" val="283074621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903" r:id="rId10"/>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4" descr="Afbeelding 4">
            <a:extLst>
              <a:ext uri="{FF2B5EF4-FFF2-40B4-BE49-F238E27FC236}">
                <a16:creationId xmlns:a16="http://schemas.microsoft.com/office/drawing/2014/main" id="{19B11C34-65D1-0843-826B-B64570DE76E9}"/>
              </a:ext>
            </a:extLst>
          </p:cNvPr>
          <p:cNvPicPr>
            <a:picLocks noChangeAspect="1"/>
          </p:cNvPicPr>
          <p:nvPr userDrawn="1"/>
        </p:nvPicPr>
        <p:blipFill>
          <a:blip r:embed="rId8"/>
          <a:stretch>
            <a:fillRect/>
          </a:stretch>
        </p:blipFill>
        <p:spPr>
          <a:xfrm>
            <a:off x="0" y="0"/>
            <a:ext cx="11543819" cy="6858000"/>
          </a:xfrm>
          <a:prstGeom prst="rect">
            <a:avLst/>
          </a:prstGeom>
          <a:ln w="12700">
            <a:miter lim="400000"/>
          </a:ln>
        </p:spPr>
      </p:pic>
      <p:pic>
        <p:nvPicPr>
          <p:cNvPr id="6" name="Afbeelding 9" descr="Afbeelding 9">
            <a:extLst>
              <a:ext uri="{FF2B5EF4-FFF2-40B4-BE49-F238E27FC236}">
                <a16:creationId xmlns:a16="http://schemas.microsoft.com/office/drawing/2014/main" id="{8DBCB29A-7E4E-A94F-BAA6-0396071A57F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61221" y="5787340"/>
            <a:ext cx="3985227" cy="606448"/>
          </a:xfrm>
          <a:prstGeom prst="rect">
            <a:avLst/>
          </a:prstGeom>
          <a:ln w="12700">
            <a:miter lim="400000"/>
          </a:ln>
        </p:spPr>
      </p:pic>
    </p:spTree>
    <p:extLst>
      <p:ext uri="{BB962C8B-B14F-4D97-AF65-F5344CB8AC3E}">
        <p14:creationId xmlns:p14="http://schemas.microsoft.com/office/powerpoint/2010/main" val="24232051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96" r:id="rId5"/>
    <p:sldLayoutId id="2147483897" r:id="rId6"/>
  </p:sldLayoutIdLst>
  <p:txStyles>
    <p:titleStyle>
      <a:lvl1pPr algn="l" defTabSz="914377" rtl="0" eaLnBrk="1" latinLnBrk="0" hangingPunct="1">
        <a:lnSpc>
          <a:spcPct val="90000"/>
        </a:lnSpc>
        <a:spcBef>
          <a:spcPct val="0"/>
        </a:spcBef>
        <a:buNone/>
        <a:defRPr sz="4400" b="1" i="0" kern="1200" baseline="0">
          <a:solidFill>
            <a:srgbClr val="00B050"/>
          </a:solidFill>
          <a:latin typeface="Calibri" panose="020F050202020403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903E903-72B2-D142-9617-4F553F245849}"/>
              </a:ext>
            </a:extLst>
          </p:cNvPr>
          <p:cNvSpPr/>
          <p:nvPr userDrawn="1"/>
        </p:nvSpPr>
        <p:spPr>
          <a:xfrm>
            <a:off x="0" y="0"/>
            <a:ext cx="12192000" cy="6858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grpSp>
        <p:nvGrpSpPr>
          <p:cNvPr id="11" name="Groep 10">
            <a:extLst>
              <a:ext uri="{FF2B5EF4-FFF2-40B4-BE49-F238E27FC236}">
                <a16:creationId xmlns:a16="http://schemas.microsoft.com/office/drawing/2014/main" id="{41CF25D1-1E62-D242-A3A7-2C224B717F86}"/>
              </a:ext>
            </a:extLst>
          </p:cNvPr>
          <p:cNvGrpSpPr/>
          <p:nvPr userDrawn="1"/>
        </p:nvGrpSpPr>
        <p:grpSpPr>
          <a:xfrm>
            <a:off x="-1" y="6087028"/>
            <a:ext cx="12200040" cy="770977"/>
            <a:chOff x="0" y="0"/>
            <a:chExt cx="9150029" cy="578232"/>
          </a:xfrm>
        </p:grpSpPr>
        <p:sp>
          <p:nvSpPr>
            <p:cNvPr id="12" name="Handmatige invoer 1">
              <a:extLst>
                <a:ext uri="{FF2B5EF4-FFF2-40B4-BE49-F238E27FC236}">
                  <a16:creationId xmlns:a16="http://schemas.microsoft.com/office/drawing/2014/main" id="{211E14D6-EB98-3246-810A-9E5B3823DF96}"/>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13" name="Afbeelding 12" descr="Afbeelding 8">
              <a:extLst>
                <a:ext uri="{FF2B5EF4-FFF2-40B4-BE49-F238E27FC236}">
                  <a16:creationId xmlns:a16="http://schemas.microsoft.com/office/drawing/2014/main" id="{8FBF5636-E0AF-C146-9A58-2C7CCB4C70A8}"/>
                </a:ext>
              </a:extLst>
            </p:cNvPr>
            <p:cNvPicPr>
              <a:picLocks noChangeAspect="1"/>
            </p:cNvPicPr>
            <p:nvPr/>
          </p:nvPicPr>
          <p:blipFill>
            <a:blip r:embed="rId6"/>
            <a:stretch>
              <a:fillRect/>
            </a:stretch>
          </p:blipFill>
          <p:spPr>
            <a:xfrm>
              <a:off x="7102257" y="197530"/>
              <a:ext cx="2008633" cy="305662"/>
            </a:xfrm>
            <a:prstGeom prst="rect">
              <a:avLst/>
            </a:prstGeom>
            <a:ln w="12700" cap="flat">
              <a:noFill/>
              <a:miter lim="400000"/>
            </a:ln>
            <a:effectLst/>
          </p:spPr>
        </p:pic>
      </p:grpSp>
    </p:spTree>
    <p:extLst>
      <p:ext uri="{BB962C8B-B14F-4D97-AF65-F5344CB8AC3E}">
        <p14:creationId xmlns:p14="http://schemas.microsoft.com/office/powerpoint/2010/main" val="39736152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6087029"/>
            <a:ext cx="12200040" cy="770977"/>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3" name="Afbeelding 8" descr="Afbeelding 8"/>
            <p:cNvPicPr>
              <a:picLocks noChangeAspect="1"/>
            </p:cNvPicPr>
            <p:nvPr/>
          </p:nvPicPr>
          <p:blipFill>
            <a:blip r:embed="rId6"/>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480000" y="1680002"/>
            <a:ext cx="10660453" cy="42039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Title Text"/>
          <p:cNvSpPr txBox="1">
            <a:spLocks noGrp="1"/>
          </p:cNvSpPr>
          <p:nvPr>
            <p:ph type="title"/>
          </p:nvPr>
        </p:nvSpPr>
        <p:spPr>
          <a:xfrm>
            <a:off x="480000" y="480000"/>
            <a:ext cx="10660453" cy="72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dirty="0"/>
              <a:t>Title Text</a:t>
            </a:r>
          </a:p>
        </p:txBody>
      </p:sp>
      <p:sp>
        <p:nvSpPr>
          <p:cNvPr id="7" name="Slide Number"/>
          <p:cNvSpPr txBox="1">
            <a:spLocks noGrp="1"/>
          </p:cNvSpPr>
          <p:nvPr>
            <p:ph type="sldNum" sz="quarter" idx="2"/>
          </p:nvPr>
        </p:nvSpPr>
        <p:spPr>
          <a:xfrm>
            <a:off x="8278309" y="6187075"/>
            <a:ext cx="459291" cy="338554"/>
          </a:xfrm>
          <a:prstGeom prst="rect">
            <a:avLst/>
          </a:prstGeom>
          <a:ln w="12700">
            <a:miter lim="400000"/>
          </a:ln>
        </p:spPr>
        <p:txBody>
          <a:bodyPr wrap="square" lIns="45719" rIns="45719" anchor="ctr">
            <a:spAutoFit/>
          </a:bodyPr>
          <a:lstStyle>
            <a:lvl1pPr algn="r">
              <a:defRPr sz="1600"/>
            </a:lvl1pPr>
          </a:lstStyle>
          <a:p>
            <a:fld id="{86CB4B4D-7CA3-9044-876B-883B54F8677D}" type="slidenum">
              <a:t>‹nr.›</a:t>
            </a:fld>
            <a:endParaRPr/>
          </a:p>
        </p:txBody>
      </p:sp>
    </p:spTree>
    <p:extLst>
      <p:ext uri="{BB962C8B-B14F-4D97-AF65-F5344CB8AC3E}">
        <p14:creationId xmlns:p14="http://schemas.microsoft.com/office/powerpoint/2010/main" val="16819007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Lst>
  <p:transition spd="med"/>
  <p:txStyles>
    <p:titleStyle>
      <a:lvl1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1pPr>
      <a:lvl2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2pPr>
      <a:lvl3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3pPr>
      <a:lvl4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4pPr>
      <a:lvl5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5pPr>
      <a:lvl6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6pPr>
      <a:lvl7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7pPr>
      <a:lvl8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8pPr>
      <a:lvl9pPr marL="319983" marR="0" indent="-319983" algn="l" defTabSz="319983" latinLnBrk="0">
        <a:lnSpc>
          <a:spcPct val="70000"/>
        </a:lnSpc>
        <a:spcBef>
          <a:spcPts val="0"/>
        </a:spcBef>
        <a:spcAft>
          <a:spcPts val="0"/>
        </a:spcAft>
        <a:buClrTx/>
        <a:buSzTx/>
        <a:buFontTx/>
        <a:buNone/>
        <a:tabLst/>
        <a:defRPr sz="5689" b="1" i="0" u="none" strike="noStrike" cap="none" spc="0" baseline="0">
          <a:ln>
            <a:noFill/>
          </a:ln>
          <a:solidFill>
            <a:srgbClr val="009B48"/>
          </a:solidFill>
          <a:uFillTx/>
          <a:latin typeface="+mj-lt"/>
          <a:ea typeface="+mj-ea"/>
          <a:cs typeface="+mj-cs"/>
          <a:sym typeface="Calibri"/>
        </a:defRPr>
      </a:lvl9pPr>
    </p:titleStyle>
    <p:bodyStyle>
      <a:lvl1pPr marL="319983" marR="0" indent="-319983" algn="l" defTabSz="1219139" rtl="0" latinLnBrk="0">
        <a:lnSpc>
          <a:spcPct val="90000"/>
        </a:lnSpc>
        <a:spcBef>
          <a:spcPts val="1244"/>
        </a:spcBef>
        <a:spcAft>
          <a:spcPts val="0"/>
        </a:spcAft>
        <a:buClrTx/>
        <a:buSzPct val="100000"/>
        <a:buFont typeface="Lucida Grande"/>
        <a:buChar char="‣"/>
        <a:tabLst/>
        <a:defRPr sz="3556" b="0" i="0" u="none" strike="noStrike" cap="none" spc="0" baseline="0">
          <a:ln>
            <a:noFill/>
          </a:ln>
          <a:solidFill>
            <a:schemeClr val="tx2"/>
          </a:solidFill>
          <a:uFillTx/>
          <a:latin typeface="+mj-lt"/>
          <a:ea typeface="+mj-ea"/>
          <a:cs typeface="+mj-cs"/>
          <a:sym typeface="Calibri"/>
        </a:defRPr>
      </a:lvl1pPr>
      <a:lvl2pPr marL="639967" marR="0" indent="-319983" algn="l" defTabSz="1219139" rtl="0" latinLnBrk="0">
        <a:lnSpc>
          <a:spcPct val="90000"/>
        </a:lnSpc>
        <a:spcBef>
          <a:spcPts val="1244"/>
        </a:spcBef>
        <a:spcAft>
          <a:spcPts val="0"/>
        </a:spcAft>
        <a:buClrTx/>
        <a:buSzPct val="100000"/>
        <a:buFont typeface="Lucida Grande"/>
        <a:buChar char="‣"/>
        <a:tabLst/>
        <a:defRPr sz="3200" b="0" i="0" u="none" strike="noStrike" cap="none" spc="0" baseline="0">
          <a:ln>
            <a:noFill/>
          </a:ln>
          <a:solidFill>
            <a:schemeClr val="tx2"/>
          </a:solidFill>
          <a:uFillTx/>
          <a:latin typeface="+mj-lt"/>
          <a:ea typeface="+mj-ea"/>
          <a:cs typeface="+mj-cs"/>
          <a:sym typeface="Calibri"/>
        </a:defRPr>
      </a:lvl2pPr>
      <a:lvl3pPr marL="1005663" marR="0" indent="-365695" algn="l" defTabSz="1219139" rtl="0" latinLnBrk="0">
        <a:lnSpc>
          <a:spcPct val="90000"/>
        </a:lnSpc>
        <a:spcBef>
          <a:spcPts val="1244"/>
        </a:spcBef>
        <a:spcAft>
          <a:spcPts val="0"/>
        </a:spcAft>
        <a:buClrTx/>
        <a:buSzPct val="100000"/>
        <a:buFont typeface="Lucida Grande"/>
        <a:buChar char="‣"/>
        <a:tabLst/>
        <a:defRPr sz="2844" b="0" i="0" u="none" strike="noStrike" cap="none" spc="0" baseline="0">
          <a:ln>
            <a:noFill/>
          </a:ln>
          <a:solidFill>
            <a:schemeClr val="tx2"/>
          </a:solidFill>
          <a:uFillTx/>
          <a:latin typeface="+mj-lt"/>
          <a:ea typeface="+mj-ea"/>
          <a:cs typeface="+mj-cs"/>
          <a:sym typeface="Calibri"/>
        </a:defRPr>
      </a:lvl3pPr>
      <a:lvl4pPr marL="1353778" marR="0" indent="-393826" algn="l" defTabSz="1219139" rtl="0" latinLnBrk="0">
        <a:lnSpc>
          <a:spcPct val="90000"/>
        </a:lnSpc>
        <a:spcBef>
          <a:spcPts val="1244"/>
        </a:spcBef>
        <a:spcAft>
          <a:spcPts val="0"/>
        </a:spcAft>
        <a:buClrTx/>
        <a:buSzPct val="100000"/>
        <a:buFont typeface="Lucida Grande"/>
        <a:buChar char="‣"/>
        <a:tabLst/>
        <a:defRPr sz="2489" b="0" i="0" u="none" strike="noStrike" cap="none" spc="0" baseline="0">
          <a:ln>
            <a:noFill/>
          </a:ln>
          <a:solidFill>
            <a:schemeClr val="tx2"/>
          </a:solidFill>
          <a:uFillTx/>
          <a:latin typeface="+mj-lt"/>
          <a:ea typeface="+mj-ea"/>
          <a:cs typeface="+mj-cs"/>
          <a:sym typeface="Calibri"/>
        </a:defRPr>
      </a:lvl4pPr>
      <a:lvl5pPr marL="1673762" marR="0" indent="-393826" algn="l" defTabSz="1219139" rtl="0" latinLnBrk="0">
        <a:lnSpc>
          <a:spcPct val="90000"/>
        </a:lnSpc>
        <a:spcBef>
          <a:spcPts val="1244"/>
        </a:spcBef>
        <a:spcAft>
          <a:spcPts val="0"/>
        </a:spcAft>
        <a:buClrTx/>
        <a:buSzPct val="100000"/>
        <a:buFont typeface="Lucida Grande"/>
        <a:buChar char="‣"/>
        <a:tabLst/>
        <a:defRPr sz="2133" b="0" i="0" u="none" strike="noStrike" cap="none" spc="0" baseline="0">
          <a:ln>
            <a:noFill/>
          </a:ln>
          <a:solidFill>
            <a:schemeClr val="tx2"/>
          </a:solidFill>
          <a:uFillTx/>
          <a:latin typeface="+mj-lt"/>
          <a:ea typeface="+mj-ea"/>
          <a:cs typeface="+mj-cs"/>
          <a:sym typeface="Calibri"/>
        </a:defRPr>
      </a:lvl5pPr>
      <a:lvl6pPr marL="3422966" marR="0" indent="-375119" algn="l" defTabSz="1219139" rtl="0" latinLnBrk="0">
        <a:lnSpc>
          <a:spcPct val="90000"/>
        </a:lnSpc>
        <a:spcBef>
          <a:spcPts val="1244"/>
        </a:spcBef>
        <a:spcAft>
          <a:spcPts val="0"/>
        </a:spcAft>
        <a:buClrTx/>
        <a:buSzPct val="100000"/>
        <a:buFont typeface="Lucida Grande"/>
        <a:buChar char="•"/>
        <a:tabLst/>
        <a:defRPr sz="2844" b="0" i="0" u="none" strike="noStrike" cap="none" spc="0" baseline="0">
          <a:ln>
            <a:noFill/>
          </a:ln>
          <a:solidFill>
            <a:srgbClr val="2F2F2E"/>
          </a:solidFill>
          <a:uFillTx/>
          <a:latin typeface="+mj-lt"/>
          <a:ea typeface="+mj-ea"/>
          <a:cs typeface="+mj-cs"/>
          <a:sym typeface="Calibri"/>
        </a:defRPr>
      </a:lvl6pPr>
      <a:lvl7pPr marL="4032537" marR="0" indent="-375119" algn="l" defTabSz="1219139" rtl="0" latinLnBrk="0">
        <a:lnSpc>
          <a:spcPct val="90000"/>
        </a:lnSpc>
        <a:spcBef>
          <a:spcPts val="1244"/>
        </a:spcBef>
        <a:spcAft>
          <a:spcPts val="0"/>
        </a:spcAft>
        <a:buClrTx/>
        <a:buSzPct val="100000"/>
        <a:buFont typeface="Lucida Grande"/>
        <a:buChar char="•"/>
        <a:tabLst/>
        <a:defRPr sz="2844" b="0" i="0" u="none" strike="noStrike" cap="none" spc="0" baseline="0">
          <a:ln>
            <a:noFill/>
          </a:ln>
          <a:solidFill>
            <a:srgbClr val="2F2F2E"/>
          </a:solidFill>
          <a:uFillTx/>
          <a:latin typeface="+mj-lt"/>
          <a:ea typeface="+mj-ea"/>
          <a:cs typeface="+mj-cs"/>
          <a:sym typeface="Calibri"/>
        </a:defRPr>
      </a:lvl7pPr>
      <a:lvl8pPr marL="4642105" marR="0" indent="-375119" algn="l" defTabSz="1219139" rtl="0" latinLnBrk="0">
        <a:lnSpc>
          <a:spcPct val="90000"/>
        </a:lnSpc>
        <a:spcBef>
          <a:spcPts val="1244"/>
        </a:spcBef>
        <a:spcAft>
          <a:spcPts val="0"/>
        </a:spcAft>
        <a:buClrTx/>
        <a:buSzPct val="100000"/>
        <a:buFont typeface="Lucida Grande"/>
        <a:buChar char="•"/>
        <a:tabLst/>
        <a:defRPr sz="2844" b="0" i="0" u="none" strike="noStrike" cap="none" spc="0" baseline="0">
          <a:ln>
            <a:noFill/>
          </a:ln>
          <a:solidFill>
            <a:srgbClr val="2F2F2E"/>
          </a:solidFill>
          <a:uFillTx/>
          <a:latin typeface="+mj-lt"/>
          <a:ea typeface="+mj-ea"/>
          <a:cs typeface="+mj-cs"/>
          <a:sym typeface="Calibri"/>
        </a:defRPr>
      </a:lvl8pPr>
      <a:lvl9pPr marL="5251675" marR="0" indent="-375119" algn="l" defTabSz="1219139" rtl="0" latinLnBrk="0">
        <a:lnSpc>
          <a:spcPct val="90000"/>
        </a:lnSpc>
        <a:spcBef>
          <a:spcPts val="1244"/>
        </a:spcBef>
        <a:spcAft>
          <a:spcPts val="0"/>
        </a:spcAft>
        <a:buClrTx/>
        <a:buSzPct val="100000"/>
        <a:buFont typeface="Lucida Grande"/>
        <a:buChar char="•"/>
        <a:tabLst/>
        <a:defRPr sz="2844" b="0" i="0" u="none" strike="noStrike" cap="none" spc="0" baseline="0">
          <a:ln>
            <a:noFill/>
          </a:ln>
          <a:solidFill>
            <a:srgbClr val="2F2F2E"/>
          </a:solidFill>
          <a:uFillTx/>
          <a:latin typeface="+mj-lt"/>
          <a:ea typeface="+mj-ea"/>
          <a:cs typeface="+mj-cs"/>
          <a:sym typeface="Calibri"/>
        </a:defRPr>
      </a:lvl9pPr>
    </p:bodyStyle>
    <p:otherStyle>
      <a:lvl1pPr marL="0" marR="0" indent="0"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1pPr>
      <a:lvl2pPr marL="0" marR="0" indent="609570"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2pPr>
      <a:lvl3pPr marL="0" marR="0" indent="1219139"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3pPr>
      <a:lvl4pPr marL="0" marR="0" indent="1828709"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4pPr>
      <a:lvl5pPr marL="0" marR="0" indent="2438278"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5pPr>
      <a:lvl6pPr marL="0" marR="0" indent="3047848"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6pPr>
      <a:lvl7pPr marL="0" marR="0" indent="3657417"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7pPr>
      <a:lvl8pPr marL="0" marR="0" indent="4266987"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8pPr>
      <a:lvl9pPr marL="0" marR="0" indent="4876557" algn="r" defTabSz="1219139" rtl="0"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6087029"/>
            <a:ext cx="12200040" cy="770977"/>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3" name="Afbeelding 8" descr="Afbeelding 8"/>
            <p:cNvPicPr>
              <a:picLocks noChangeAspect="1"/>
            </p:cNvPicPr>
            <p:nvPr/>
          </p:nvPicPr>
          <p:blipFill>
            <a:blip r:embed="rId25"/>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480000" y="1680002"/>
            <a:ext cx="10660453" cy="42039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480000" y="480000"/>
            <a:ext cx="10660453" cy="72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7" name="Slide Number"/>
          <p:cNvSpPr txBox="1">
            <a:spLocks noGrp="1"/>
          </p:cNvSpPr>
          <p:nvPr>
            <p:ph type="sldNum" sz="quarter" idx="2"/>
          </p:nvPr>
        </p:nvSpPr>
        <p:spPr>
          <a:xfrm>
            <a:off x="8278310" y="6187075"/>
            <a:ext cx="459291"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‹nr.›</a:t>
            </a:fld>
            <a:endParaRPr/>
          </a:p>
        </p:txBody>
      </p:sp>
    </p:spTree>
    <p:extLst>
      <p:ext uri="{BB962C8B-B14F-4D97-AF65-F5344CB8AC3E}">
        <p14:creationId xmlns:p14="http://schemas.microsoft.com/office/powerpoint/2010/main" val="2308035820"/>
      </p:ext>
    </p:extLst>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Lst>
  <p:transition spd="med"/>
  <p:txStyles>
    <p:titleStyle>
      <a:lvl1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87" marR="0" indent="-239987" algn="l" defTabSz="239987"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p:titleStyle>
    <p:bodyStyle>
      <a:lvl1pPr marL="239987" marR="0" indent="-239987" algn="l" defTabSz="914354" rtl="0" latinLnBrk="0">
        <a:lnSpc>
          <a:spcPct val="90000"/>
        </a:lnSpc>
        <a:spcBef>
          <a:spcPts val="933"/>
        </a:spcBef>
        <a:spcAft>
          <a:spcPts val="0"/>
        </a:spcAft>
        <a:buClrTx/>
        <a:buSzPct val="100000"/>
        <a:buFont typeface="Lucida Grande"/>
        <a:buChar char="‣"/>
        <a:tabLst/>
        <a:defRPr sz="2667" b="0" i="0" u="none" strike="noStrike" cap="none" spc="0" baseline="0">
          <a:ln>
            <a:noFill/>
          </a:ln>
          <a:solidFill>
            <a:schemeClr val="tx2"/>
          </a:solidFill>
          <a:uFillTx/>
          <a:latin typeface="+mj-lt"/>
          <a:ea typeface="+mj-ea"/>
          <a:cs typeface="+mj-cs"/>
          <a:sym typeface="Calibri"/>
        </a:defRPr>
      </a:lvl1pPr>
      <a:lvl2pPr marL="479975" marR="0" indent="-239987" algn="l" defTabSz="914354" rtl="0" latinLnBrk="0">
        <a:lnSpc>
          <a:spcPct val="90000"/>
        </a:lnSpc>
        <a:spcBef>
          <a:spcPts val="933"/>
        </a:spcBef>
        <a:spcAft>
          <a:spcPts val="0"/>
        </a:spcAft>
        <a:buClrTx/>
        <a:buSzPct val="100000"/>
        <a:buFont typeface="Lucida Grande"/>
        <a:buChar char="‣"/>
        <a:tabLst/>
        <a:defRPr sz="2400" b="0" i="0" u="none" strike="noStrike" cap="none" spc="0" baseline="0">
          <a:ln>
            <a:noFill/>
          </a:ln>
          <a:solidFill>
            <a:schemeClr val="tx2"/>
          </a:solidFill>
          <a:uFillTx/>
          <a:latin typeface="+mj-lt"/>
          <a:ea typeface="+mj-ea"/>
          <a:cs typeface="+mj-cs"/>
          <a:sym typeface="Calibri"/>
        </a:defRPr>
      </a:lvl2pPr>
      <a:lvl3pPr marL="754248" marR="0" indent="-274272" algn="l" defTabSz="914354"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chemeClr val="tx2"/>
          </a:solidFill>
          <a:uFillTx/>
          <a:latin typeface="+mj-lt"/>
          <a:ea typeface="+mj-ea"/>
          <a:cs typeface="+mj-cs"/>
          <a:sym typeface="Calibri"/>
        </a:defRPr>
      </a:lvl3pPr>
      <a:lvl4pPr marL="1015333" marR="0" indent="-295370" algn="l" defTabSz="914354" rtl="0" latinLnBrk="0">
        <a:lnSpc>
          <a:spcPct val="90000"/>
        </a:lnSpc>
        <a:spcBef>
          <a:spcPts val="933"/>
        </a:spcBef>
        <a:spcAft>
          <a:spcPts val="0"/>
        </a:spcAft>
        <a:buClrTx/>
        <a:buSzPct val="100000"/>
        <a:buFont typeface="Lucida Grande"/>
        <a:buChar char="‣"/>
        <a:tabLst/>
        <a:defRPr sz="1867" b="0" i="0" u="none" strike="noStrike" cap="none" spc="0" baseline="0">
          <a:ln>
            <a:noFill/>
          </a:ln>
          <a:solidFill>
            <a:schemeClr val="tx2"/>
          </a:solidFill>
          <a:uFillTx/>
          <a:latin typeface="+mj-lt"/>
          <a:ea typeface="+mj-ea"/>
          <a:cs typeface="+mj-cs"/>
          <a:sym typeface="Calibri"/>
        </a:defRPr>
      </a:lvl4pPr>
      <a:lvl5pPr marL="1255322" marR="0" indent="-295370" algn="l" defTabSz="914354" rtl="0" latinLnBrk="0">
        <a:lnSpc>
          <a:spcPct val="90000"/>
        </a:lnSpc>
        <a:spcBef>
          <a:spcPts val="933"/>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5pPr>
      <a:lvl6pPr marL="2567225" marR="0" indent="-281340" algn="l" defTabSz="914354"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6pPr>
      <a:lvl7pPr marL="3024403" marR="0" indent="-281340" algn="l" defTabSz="914354"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7pPr>
      <a:lvl8pPr marL="3481580" marR="0" indent="-281340" algn="l" defTabSz="914354"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8pPr>
      <a:lvl9pPr marL="3938756" marR="0" indent="-281340" algn="l" defTabSz="914354"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9pPr>
    </p:bodyStyle>
    <p:otherStyle>
      <a:lvl1pPr marL="0" marR="0" indent="0"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457178"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914354"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371532"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1828709"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2285886"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2743062"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3200240"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3657418" algn="r" defTabSz="914354"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www.vlaio.be/nl/begeleiding-advies/heropstart-na-corona/nood-aan-financiele-ademruimte/sectorale-steunmaatregelen"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vlaio.be/nl/subsidies-financiering/subsidiedatabank/steunmaatregelen-coronavirus-door-steden-en-gemeenten"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vlaio.be/nl/subsidies-financiering/subsidiedatabank/fiscale-maatregelen-naar-aanleiding-van-het-coronavirus"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hyperlink" Target="https://www.rsz.fgov.be/nl/werkgevers-en-de-rsz/coronavirus-maatregelen-voor-werkgevers"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https://www.vlaio.be/nl/begeleiding-advies/moeilijkhedencoronavirus/specifieke-maatregelen-mbt-het-coronavirus/coronavirus" TargetMode="Externa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hyperlink" Target="https://www.vlaio.be/nl/begeleiding-advies/heropstart-na-corona/versteviging-van-de-bedrijfsvoering/steunmogelijkheden-bij"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www.vlaio.be/nl/subsidies-financiering/subsidiedatabank/betalingsuitstel-en-garantieregeling-ondernemingskredieten"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vlaio.be/nl/subsidies-financiering/subsidiedatabank/betalingsuitstel-en-garantieregeling-ondernemingskredieten"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s://www.vlaio.be/nl/subsidies-financiering/subsidiedatabank/winwinlening"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pmv.eu/nl/achtergestelde-lening-op-drie-jaar-aanvragen"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hyperlink" Target="https://www.vlaio.be/nl/subsidies-financiering/subsidiedatabank/waarborg-coronacrisis-corona-uitbreidin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hyperlink" Target="https://www.vlaio.be/nl/subsidies-financiering/subsidiedatabank/waarborgregeling-boven-eu-15-miljoe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vlaio.be/nl/subsidies-financiering/subsidiedatabank/tax-shelter-voor-startende-ondernemingen"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vlaio.be/nl/subsidies-financiering/subsidiedatabank/tax-shelter-voor-scale-ups-groeibedrijven"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vlaio.be/nl/subsidies-financiering/subsidiedatabank/vlaamse-steunmaatregelen-voor-ondernemers-ingevolge"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www.vlaio.be/nl/subsidies-financiering/handelshuurlening"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vlaio.be/nl/subsidies-financiering/subsidiedatabank/zoek?thema=190"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https://www.vlaio.be/nl/subsidies-financiering/subsidiedatabank/zoek?thema=19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www.vlaio.b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laio.be/nl/subsidies-financiering/corona-hinderpremie/wat-is-de-corona-hinderpremie"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www.vlaio.be/nl/subsidies-financiering/corona-compensatiepremie"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www.vlaio.be/nl/subsidies-financiering/corona-ondersteuningspremie/wat-is-de-corona-ondersteuningspremie"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www.vlaio.be/nl/subsidies-financiering/subsidiedatabank/overbruggingsrecht-voor-zelfstandigen-coronavirus"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AAB75-5030-4C2B-84C7-8CEB2CD795EF}"/>
              </a:ext>
            </a:extLst>
          </p:cNvPr>
          <p:cNvSpPr>
            <a:spLocks noGrp="1"/>
          </p:cNvSpPr>
          <p:nvPr>
            <p:ph type="title"/>
          </p:nvPr>
        </p:nvSpPr>
        <p:spPr>
          <a:xfrm>
            <a:off x="549188" y="1094172"/>
            <a:ext cx="7093777" cy="2387601"/>
          </a:xfrm>
        </p:spPr>
        <p:txBody>
          <a:bodyPr/>
          <a:lstStyle/>
          <a:p>
            <a:r>
              <a:rPr lang="nl-BE" dirty="0"/>
              <a:t>Steunmaatregelen </a:t>
            </a:r>
            <a:br>
              <a:rPr lang="nl-BE" dirty="0"/>
            </a:br>
            <a:r>
              <a:rPr lang="nl-BE" dirty="0"/>
              <a:t>Coronacrisis</a:t>
            </a:r>
          </a:p>
        </p:txBody>
      </p:sp>
      <p:sp>
        <p:nvSpPr>
          <p:cNvPr id="3" name="Tekstvak 2">
            <a:extLst>
              <a:ext uri="{FF2B5EF4-FFF2-40B4-BE49-F238E27FC236}">
                <a16:creationId xmlns:a16="http://schemas.microsoft.com/office/drawing/2014/main" id="{AB3C2FA5-3688-4F6A-A7FD-DCB9C4D62962}"/>
              </a:ext>
            </a:extLst>
          </p:cNvPr>
          <p:cNvSpPr txBox="1"/>
          <p:nvPr/>
        </p:nvSpPr>
        <p:spPr>
          <a:xfrm>
            <a:off x="549187" y="3499442"/>
            <a:ext cx="5848627" cy="420564"/>
          </a:xfrm>
          <a:prstGeom prst="rect">
            <a:avLst/>
          </a:prstGeom>
          <a:noFill/>
        </p:spPr>
        <p:txBody>
          <a:bodyPr wrap="square" rtlCol="0">
            <a:spAutoFit/>
          </a:bodyPr>
          <a:lstStyle/>
          <a:p>
            <a:r>
              <a:rPr lang="nl-BE" sz="2133" b="1" i="1" dirty="0">
                <a:solidFill>
                  <a:srgbClr val="FFFFFF"/>
                </a:solidFill>
                <a:latin typeface="Calibri" panose="020F0502020204030204" pitchFamily="34" charset="0"/>
                <a:ea typeface="+mj-ea"/>
                <a:cs typeface="+mj-cs"/>
              </a:rPr>
              <a:t>Webinar BAN Vlaanderen - 29</a:t>
            </a:r>
            <a:r>
              <a:rPr lang="nl-BE" sz="2133" i="1" dirty="0"/>
              <a:t> </a:t>
            </a:r>
            <a:r>
              <a:rPr lang="nl-BE" sz="2133" b="1" i="1" dirty="0">
                <a:solidFill>
                  <a:srgbClr val="FFFFFF"/>
                </a:solidFill>
                <a:latin typeface="Calibri" panose="020F0502020204030204" pitchFamily="34" charset="0"/>
                <a:ea typeface="+mj-ea"/>
                <a:cs typeface="+mj-cs"/>
              </a:rPr>
              <a:t>juni</a:t>
            </a:r>
            <a:r>
              <a:rPr lang="nl-BE" sz="2133" i="1" dirty="0"/>
              <a:t> </a:t>
            </a:r>
            <a:r>
              <a:rPr lang="nl-BE" sz="2133" b="1" i="1" dirty="0">
                <a:solidFill>
                  <a:srgbClr val="FFFFFF"/>
                </a:solidFill>
                <a:latin typeface="Calibri" panose="020F0502020204030204" pitchFamily="34" charset="0"/>
                <a:ea typeface="+mj-ea"/>
                <a:cs typeface="+mj-cs"/>
              </a:rPr>
              <a:t>2020</a:t>
            </a:r>
          </a:p>
        </p:txBody>
      </p:sp>
    </p:spTree>
    <p:extLst>
      <p:ext uri="{BB962C8B-B14F-4D97-AF65-F5344CB8AC3E}">
        <p14:creationId xmlns:p14="http://schemas.microsoft.com/office/powerpoint/2010/main" val="302139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1F400-E01C-4D12-81DB-C9352923FD63}"/>
              </a:ext>
            </a:extLst>
          </p:cNvPr>
          <p:cNvSpPr>
            <a:spLocks noGrp="1"/>
          </p:cNvSpPr>
          <p:nvPr>
            <p:ph type="title"/>
          </p:nvPr>
        </p:nvSpPr>
        <p:spPr>
          <a:xfrm>
            <a:off x="5890903" y="1936427"/>
            <a:ext cx="4256725" cy="877163"/>
          </a:xfrm>
        </p:spPr>
        <p:txBody>
          <a:bodyPr/>
          <a:lstStyle/>
          <a:p>
            <a:r>
              <a:rPr lang="nl-BE" dirty="0">
                <a:latin typeface="+mn-lt"/>
              </a:rPr>
              <a:t>Sectorale en </a:t>
            </a:r>
          </a:p>
        </p:txBody>
      </p:sp>
      <p:sp>
        <p:nvSpPr>
          <p:cNvPr id="4" name="Tijdelijke aanduiding voor tekst 3">
            <a:extLst>
              <a:ext uri="{FF2B5EF4-FFF2-40B4-BE49-F238E27FC236}">
                <a16:creationId xmlns:a16="http://schemas.microsoft.com/office/drawing/2014/main" id="{49429384-AB9E-4CD8-9785-A778E12F67AD}"/>
              </a:ext>
            </a:extLst>
          </p:cNvPr>
          <p:cNvSpPr>
            <a:spLocks noGrp="1"/>
          </p:cNvSpPr>
          <p:nvPr>
            <p:ph type="body" sz="quarter" idx="11"/>
          </p:nvPr>
        </p:nvSpPr>
        <p:spPr>
          <a:xfrm>
            <a:off x="5890903" y="3837379"/>
            <a:ext cx="4178562" cy="830997"/>
          </a:xfrm>
        </p:spPr>
        <p:txBody>
          <a:bodyPr/>
          <a:lstStyle/>
          <a:p>
            <a:r>
              <a:rPr lang="nl-BE" dirty="0"/>
              <a:t>maatregelen</a:t>
            </a:r>
          </a:p>
        </p:txBody>
      </p:sp>
      <p:sp>
        <p:nvSpPr>
          <p:cNvPr id="6" name="Tijdelijke aanduiding voor tekst 5">
            <a:extLst>
              <a:ext uri="{FF2B5EF4-FFF2-40B4-BE49-F238E27FC236}">
                <a16:creationId xmlns:a16="http://schemas.microsoft.com/office/drawing/2014/main" id="{2629F691-A3CD-4AE9-ADA7-F5C48E60CF5B}"/>
              </a:ext>
            </a:extLst>
          </p:cNvPr>
          <p:cNvSpPr>
            <a:spLocks noGrp="1"/>
          </p:cNvSpPr>
          <p:nvPr>
            <p:ph type="body" sz="quarter" idx="12"/>
          </p:nvPr>
        </p:nvSpPr>
        <p:spPr>
          <a:xfrm>
            <a:off x="5890905" y="2908786"/>
            <a:ext cx="3253096" cy="830997"/>
          </a:xfrm>
        </p:spPr>
        <p:txBody>
          <a:bodyPr/>
          <a:lstStyle/>
          <a:p>
            <a:r>
              <a:rPr lang="nl-BE" dirty="0"/>
              <a:t>regionale</a:t>
            </a:r>
          </a:p>
        </p:txBody>
      </p:sp>
    </p:spTree>
    <p:extLst>
      <p:ext uri="{BB962C8B-B14F-4D97-AF65-F5344CB8AC3E}">
        <p14:creationId xmlns:p14="http://schemas.microsoft.com/office/powerpoint/2010/main" val="79442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a:xfrm>
            <a:off x="412508" y="189097"/>
            <a:ext cx="11394481" cy="624903"/>
          </a:xfrm>
        </p:spPr>
        <p:txBody>
          <a:bodyPr>
            <a:normAutofit/>
          </a:bodyPr>
          <a:lstStyle/>
          <a:p>
            <a:r>
              <a:rPr lang="nl-BE" dirty="0"/>
              <a:t>Sectorale maatregelen</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412507" y="1020339"/>
            <a:ext cx="10660453" cy="3891067"/>
          </a:xfrm>
        </p:spPr>
        <p:txBody>
          <a:bodyPr/>
          <a:lstStyle/>
          <a:p>
            <a:pPr marL="0" indent="0">
              <a:buNone/>
            </a:pPr>
            <a:r>
              <a:rPr lang="nl-NL" dirty="0"/>
              <a:t>Voor heel wat sectoren werden specifieke maatregelen uitgewerkt om ondernemingen binnen deze sector door de coronacrisis te loodsen. Zowel de overheid als de privésector biedt sectorale steunmaatregelen aan:  </a:t>
            </a:r>
          </a:p>
          <a:p>
            <a:r>
              <a:rPr lang="nl-NL" dirty="0"/>
              <a:t>Land- en tuinbouwsector</a:t>
            </a:r>
          </a:p>
          <a:p>
            <a:r>
              <a:rPr lang="nl-NL" dirty="0"/>
              <a:t>Detailhandel en voedingssector</a:t>
            </a:r>
          </a:p>
          <a:p>
            <a:r>
              <a:rPr lang="nl-NL" dirty="0"/>
              <a:t>Toerisme</a:t>
            </a:r>
          </a:p>
          <a:p>
            <a:r>
              <a:rPr lang="nl-NL" dirty="0"/>
              <a:t>Horeca</a:t>
            </a:r>
          </a:p>
          <a:p>
            <a:r>
              <a:rPr lang="nl-NL" dirty="0"/>
              <a:t>Sociale economie</a:t>
            </a:r>
          </a:p>
          <a:p>
            <a:r>
              <a:rPr lang="nl-NL" dirty="0"/>
              <a:t>Creatieve en culturele sector</a:t>
            </a:r>
          </a:p>
          <a:p>
            <a:pPr marL="0" indent="0">
              <a:buNone/>
            </a:pPr>
            <a:br>
              <a:rPr lang="nl-BE" sz="3200" u="sng" dirty="0">
                <a:solidFill>
                  <a:schemeClr val="bg1"/>
                </a:solidFill>
                <a:highlight>
                  <a:srgbClr val="000080"/>
                </a:highlight>
                <a:hlinkClick r:id="rId3">
                  <a:extLst>
                    <a:ext uri="{A12FA001-AC4F-418D-AE19-62706E023703}">
                      <ahyp:hlinkClr xmlns:ahyp="http://schemas.microsoft.com/office/drawing/2018/hyperlinkcolor" val="tx"/>
                    </a:ext>
                  </a:extLst>
                </a:hlinkClick>
              </a:rPr>
            </a:br>
            <a:r>
              <a:rPr lang="nl-BE" sz="3200" u="sng" dirty="0">
                <a:solidFill>
                  <a:schemeClr val="bg1"/>
                </a:solidFill>
                <a:highlight>
                  <a:srgbClr val="000080"/>
                </a:highlight>
                <a:hlinkClick r:id="rId3">
                  <a:extLst>
                    <a:ext uri="{A12FA001-AC4F-418D-AE19-62706E023703}">
                      <ahyp:hlinkClr xmlns:ahyp="http://schemas.microsoft.com/office/drawing/2018/hyperlinkcolor" val="tx"/>
                    </a:ext>
                  </a:extLst>
                </a:hlinkClick>
              </a:rPr>
              <a:t>MEER </a:t>
            </a:r>
            <a:r>
              <a:rPr lang="nl-BE" sz="3200" u="sng" dirty="0">
                <a:solidFill>
                  <a:schemeClr val="bg1"/>
                </a:solidFill>
                <a:highlight>
                  <a:srgbClr val="000080"/>
                </a:highlight>
              </a:rPr>
              <a:t>INFO</a:t>
            </a:r>
          </a:p>
        </p:txBody>
      </p:sp>
    </p:spTree>
    <p:extLst>
      <p:ext uri="{BB962C8B-B14F-4D97-AF65-F5344CB8AC3E}">
        <p14:creationId xmlns:p14="http://schemas.microsoft.com/office/powerpoint/2010/main" val="9906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t>Regionale maatregelen</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p:txBody>
          <a:bodyPr/>
          <a:lstStyle/>
          <a:p>
            <a:pPr marL="0" indent="0">
              <a:buNone/>
            </a:pPr>
            <a:r>
              <a:rPr lang="nl-BE" sz="3200" dirty="0"/>
              <a:t>In navolging van de federale beslissingen ter preventie van het coronavirus voorzien steden en gemeenten ook </a:t>
            </a:r>
            <a:r>
              <a:rPr lang="nl-BE" sz="3200" dirty="0" err="1"/>
              <a:t>steunmaat-regelen</a:t>
            </a:r>
            <a:r>
              <a:rPr lang="nl-BE" sz="3200" dirty="0"/>
              <a:t> voor de getroffen zelfstandigen en ondernemers. </a:t>
            </a:r>
          </a:p>
          <a:p>
            <a:pPr marL="0" indent="0">
              <a:buNone/>
            </a:pPr>
            <a:endParaRPr lang="nl-BE" sz="3200" dirty="0"/>
          </a:p>
          <a:p>
            <a:pPr marL="0" indent="0">
              <a:buNone/>
            </a:pPr>
            <a:r>
              <a:rPr lang="nl-BE" sz="3200" u="sng" dirty="0">
                <a:solidFill>
                  <a:schemeClr val="bg1"/>
                </a:solidFill>
                <a:highlight>
                  <a:srgbClr val="000080"/>
                </a:highlight>
                <a:hlinkClick r:id="rId3">
                  <a:extLst>
                    <a:ext uri="{A12FA001-AC4F-418D-AE19-62706E023703}">
                      <ahyp:hlinkClr xmlns:ahyp="http://schemas.microsoft.com/office/drawing/2018/hyperlinkcolor" val="tx"/>
                    </a:ext>
                  </a:extLst>
                </a:hlinkClick>
              </a:rPr>
              <a:t>MEER INFO</a:t>
            </a:r>
            <a:endParaRPr lang="nl-BE" sz="3200" u="sng" dirty="0">
              <a:solidFill>
                <a:schemeClr val="bg1"/>
              </a:solidFill>
              <a:highlight>
                <a:srgbClr val="000080"/>
              </a:highlight>
            </a:endParaRPr>
          </a:p>
          <a:p>
            <a:pPr marL="0" indent="0">
              <a:buNone/>
            </a:pPr>
            <a:endParaRPr lang="nl-BE" sz="3200" dirty="0"/>
          </a:p>
        </p:txBody>
      </p:sp>
    </p:spTree>
    <p:extLst>
      <p:ext uri="{BB962C8B-B14F-4D97-AF65-F5344CB8AC3E}">
        <p14:creationId xmlns:p14="http://schemas.microsoft.com/office/powerpoint/2010/main" val="299003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2B51-FA99-4207-BEAC-9015FFB2FD84}"/>
              </a:ext>
            </a:extLst>
          </p:cNvPr>
          <p:cNvSpPr>
            <a:spLocks noGrp="1"/>
          </p:cNvSpPr>
          <p:nvPr>
            <p:ph type="title"/>
          </p:nvPr>
        </p:nvSpPr>
        <p:spPr>
          <a:xfrm>
            <a:off x="5890903" y="1936427"/>
            <a:ext cx="2268103" cy="877163"/>
          </a:xfrm>
        </p:spPr>
        <p:txBody>
          <a:bodyPr/>
          <a:lstStyle/>
          <a:p>
            <a:r>
              <a:rPr lang="nl-BE" dirty="0">
                <a:latin typeface="+mn-lt"/>
              </a:rPr>
              <a:t>Fiscale</a:t>
            </a:r>
          </a:p>
        </p:txBody>
      </p:sp>
      <p:sp>
        <p:nvSpPr>
          <p:cNvPr id="4" name="Tijdelijke aanduiding voor tekst 3">
            <a:extLst>
              <a:ext uri="{FF2B5EF4-FFF2-40B4-BE49-F238E27FC236}">
                <a16:creationId xmlns:a16="http://schemas.microsoft.com/office/drawing/2014/main" id="{F6F7A403-8106-45A0-BA41-62DE19FA5E61}"/>
              </a:ext>
            </a:extLst>
          </p:cNvPr>
          <p:cNvSpPr>
            <a:spLocks noGrp="1"/>
          </p:cNvSpPr>
          <p:nvPr>
            <p:ph type="body" sz="quarter" idx="12"/>
          </p:nvPr>
        </p:nvSpPr>
        <p:spPr>
          <a:xfrm>
            <a:off x="5890904" y="2908786"/>
            <a:ext cx="4247009" cy="830997"/>
          </a:xfrm>
        </p:spPr>
        <p:txBody>
          <a:bodyPr/>
          <a:lstStyle/>
          <a:p>
            <a:r>
              <a:rPr lang="nl-BE" dirty="0"/>
              <a:t>maatregelen</a:t>
            </a:r>
          </a:p>
        </p:txBody>
      </p:sp>
    </p:spTree>
    <p:extLst>
      <p:ext uri="{BB962C8B-B14F-4D97-AF65-F5344CB8AC3E}">
        <p14:creationId xmlns:p14="http://schemas.microsoft.com/office/powerpoint/2010/main" val="401474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t>Fiscale maatregelen (Federaal en Vlaams)</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p:txBody>
          <a:bodyPr/>
          <a:lstStyle/>
          <a:p>
            <a:pPr marL="0" indent="0">
              <a:buNone/>
            </a:pPr>
            <a:r>
              <a:rPr lang="nl-BE" sz="3200" b="1" dirty="0"/>
              <a:t>Voor wie</a:t>
            </a:r>
            <a:endParaRPr lang="nl-BE" sz="2133" b="1" dirty="0">
              <a:solidFill>
                <a:srgbClr val="545454"/>
              </a:solidFill>
              <a:latin typeface="Flanders Art Sans"/>
            </a:endParaRPr>
          </a:p>
          <a:p>
            <a:pPr marL="0" indent="0">
              <a:buNone/>
            </a:pPr>
            <a:endParaRPr lang="nl-BE" sz="3200" b="1" dirty="0"/>
          </a:p>
          <a:p>
            <a:pPr marL="0" indent="0">
              <a:buNone/>
            </a:pPr>
            <a:r>
              <a:rPr lang="nl-BE" b="1" dirty="0"/>
              <a:t>WEL</a:t>
            </a:r>
            <a:r>
              <a:rPr lang="nl-BE" dirty="0"/>
              <a:t>: ondernemingen (natuurlijke en rechtspersonen), ongeacht hun activiteitensector, die kunnen aantonen effectieve hinder te ondervinden ten gevolge van het coronavirus kunnen deze steunmaatregelen aanvragen.</a:t>
            </a:r>
          </a:p>
          <a:p>
            <a:pPr marL="0" indent="0">
              <a:buNone/>
            </a:pPr>
            <a:r>
              <a:rPr lang="nl-BE" b="1" dirty="0"/>
              <a:t>NIET</a:t>
            </a:r>
            <a:r>
              <a:rPr lang="nl-BE" dirty="0"/>
              <a:t>: ondernemingen die onafhankelijk van het coronavirus structurele betaalmoeilijkheden kennen.</a:t>
            </a:r>
          </a:p>
        </p:txBody>
      </p:sp>
    </p:spTree>
    <p:extLst>
      <p:ext uri="{BB962C8B-B14F-4D97-AF65-F5344CB8AC3E}">
        <p14:creationId xmlns:p14="http://schemas.microsoft.com/office/powerpoint/2010/main" val="156059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t>Fiscale maatregelen (Federaal en Vlaams)</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412507" y="1214703"/>
            <a:ext cx="10660453" cy="3891067"/>
          </a:xfrm>
        </p:spPr>
        <p:txBody>
          <a:bodyPr/>
          <a:lstStyle/>
          <a:p>
            <a:pPr marL="0" indent="0">
              <a:buNone/>
            </a:pPr>
            <a:r>
              <a:rPr lang="nl-BE" sz="3200" b="1" dirty="0"/>
              <a:t>Vlaamse maatregelen</a:t>
            </a:r>
          </a:p>
          <a:p>
            <a:pPr marL="0" indent="0">
              <a:buNone/>
            </a:pPr>
            <a:r>
              <a:rPr lang="nl-BE" dirty="0"/>
              <a:t>Uitstel onroerende voorheffing voor bedrijven</a:t>
            </a:r>
            <a:br>
              <a:rPr lang="nl-BE" dirty="0"/>
            </a:br>
            <a:r>
              <a:rPr lang="nl-BE" dirty="0"/>
              <a:t>Uitstel betaling jaarlijkse verkeersbelasting</a:t>
            </a:r>
            <a:br>
              <a:rPr lang="nl-BE" dirty="0"/>
            </a:br>
            <a:r>
              <a:rPr lang="nl-BE" dirty="0"/>
              <a:t>Soepel toestaan van afbetalingsplannen</a:t>
            </a:r>
            <a:br>
              <a:rPr lang="nl-BE" dirty="0"/>
            </a:br>
            <a:r>
              <a:rPr lang="nl-BE" dirty="0"/>
              <a:t>Verlenging van termijnen om aan fiscale verplichtingen te voldoen voor erf- en registratiebelasting</a:t>
            </a:r>
          </a:p>
          <a:p>
            <a:pPr marL="0" indent="0">
              <a:buNone/>
            </a:pPr>
            <a:endParaRPr lang="nl-BE" sz="1200" dirty="0"/>
          </a:p>
          <a:p>
            <a:pPr marL="0" indent="0">
              <a:buNone/>
            </a:pPr>
            <a:r>
              <a:rPr lang="nl-BE" sz="3200" b="1" dirty="0"/>
              <a:t>Federale maatregelen				</a:t>
            </a:r>
            <a:r>
              <a:rPr lang="nl-NL" sz="3200" dirty="0">
                <a:solidFill>
                  <a:schemeClr val="bg1"/>
                </a:solidFill>
                <a:highlight>
                  <a:srgbClr val="000080"/>
                </a:highlight>
                <a:hlinkClick r:id="rId3">
                  <a:extLst>
                    <a:ext uri="{A12FA001-AC4F-418D-AE19-62706E023703}">
                      <ahyp:hlinkClr xmlns:ahyp="http://schemas.microsoft.com/office/drawing/2018/hyperlinkcolor" val="tx"/>
                    </a:ext>
                  </a:extLst>
                </a:hlinkClick>
              </a:rPr>
              <a:t>MEER INFO</a:t>
            </a:r>
            <a:r>
              <a:rPr lang="nl-BE" sz="3200" dirty="0">
                <a:solidFill>
                  <a:schemeClr val="bg1"/>
                </a:solidFill>
                <a:highlight>
                  <a:srgbClr val="000080"/>
                </a:highlight>
                <a:sym typeface="Calibri"/>
              </a:rPr>
              <a:t> </a:t>
            </a:r>
          </a:p>
          <a:p>
            <a:pPr marL="0" indent="0">
              <a:buNone/>
            </a:pPr>
            <a:r>
              <a:rPr lang="nl-BE" dirty="0"/>
              <a:t>Afbetalingsplan voor fiscale schulden</a:t>
            </a:r>
            <a:br>
              <a:rPr lang="nl-BE" dirty="0"/>
            </a:br>
            <a:r>
              <a:rPr lang="nl-BE" dirty="0"/>
              <a:t>Uitstel voor het indienen van bepaalde aangiften</a:t>
            </a:r>
            <a:br>
              <a:rPr lang="nl-BE" dirty="0"/>
            </a:br>
            <a:r>
              <a:rPr lang="nl-BE" dirty="0"/>
              <a:t>Uitstel betaling van btw en bedrijfsvoorheffing</a:t>
            </a:r>
            <a:br>
              <a:rPr lang="nl-BE" dirty="0"/>
            </a:br>
            <a:r>
              <a:rPr lang="nl-BE" dirty="0"/>
              <a:t>Uitstel betaling van de personen- en de vennootschapsbelasting</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37028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t>Fiscale maatregelen (Federaal)</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271150" y="1709451"/>
            <a:ext cx="10660453" cy="3891067"/>
          </a:xfrm>
        </p:spPr>
        <p:txBody>
          <a:bodyPr/>
          <a:lstStyle/>
          <a:p>
            <a:pPr marL="457189" indent="-457189">
              <a:lnSpc>
                <a:spcPts val="2300"/>
              </a:lnSpc>
              <a:spcAft>
                <a:spcPts val="1067"/>
              </a:spcAft>
              <a:buSzPts val="1000"/>
              <a:buFont typeface="Symbol" panose="05050102010706020507" pitchFamily="18" charset="2"/>
              <a:buChar char=""/>
              <a:tabLst>
                <a:tab pos="609585" algn="l"/>
              </a:tabLst>
            </a:pPr>
            <a:r>
              <a:rPr lang="nl-NL" dirty="0"/>
              <a:t>Een </a:t>
            </a:r>
            <a:r>
              <a:rPr lang="nl-NL" b="1" dirty="0"/>
              <a:t>verhoogde investeringsaftrek </a:t>
            </a:r>
            <a:r>
              <a:rPr lang="nl-NL" dirty="0"/>
              <a:t>(25%) voor investeringen die tussen 12 maart en 31 december 2020 zijn gedaan door eenmanszaken, vrije beroepen en kleine vennootschappen. Daarnaast zal ook de overdracht van de investeringsaftrek aangelegd in het boekjaar 2019 worden versoepeld. Deze informatie moet nog juridisch worden uitgewerkt.</a:t>
            </a:r>
            <a:endParaRPr lang="nl-BE" dirty="0"/>
          </a:p>
          <a:p>
            <a:pPr marL="457189" indent="-457189">
              <a:lnSpc>
                <a:spcPts val="2300"/>
              </a:lnSpc>
              <a:spcAft>
                <a:spcPts val="1067"/>
              </a:spcAft>
              <a:buSzPts val="1000"/>
              <a:buFont typeface="Symbol" panose="05050102010706020507" pitchFamily="18" charset="2"/>
              <a:buChar char=""/>
              <a:tabLst>
                <a:tab pos="609585" algn="l"/>
              </a:tabLst>
            </a:pPr>
            <a:r>
              <a:rPr lang="nl-NL" dirty="0"/>
              <a:t>De </a:t>
            </a:r>
            <a:r>
              <a:rPr lang="nl-NL" b="1" dirty="0"/>
              <a:t>opschorting van het btw-voorschot </a:t>
            </a:r>
            <a:r>
              <a:rPr lang="nl-NL" dirty="0"/>
              <a:t>van december 2020. Ter herinnering: bedrijven moeten normaal gesproken vóór 20 december een voorschot betalen en dit zal met een maand worden uitgesteld. Het doel is opnieuw de liquiditeit van de bedrijven te verbeteren.</a:t>
            </a:r>
            <a:endParaRPr lang="nl-BE" dirty="0"/>
          </a:p>
          <a:p>
            <a:pPr lvl="1">
              <a:lnSpc>
                <a:spcPts val="2300"/>
              </a:lnSpc>
              <a:spcAft>
                <a:spcPts val="1067"/>
              </a:spcAft>
              <a:buSzPts val="1000"/>
              <a:buFont typeface="Wingdings" panose="05000000000000000000" pitchFamily="2" charset="2"/>
              <a:buChar char="Ø"/>
              <a:tabLst>
                <a:tab pos="609585" algn="l"/>
              </a:tabLst>
            </a:pPr>
            <a:r>
              <a:rPr lang="nl-BE" dirty="0"/>
              <a:t>beide bovenstaande maatregelen werden beslist door het kernkabinet  maar moeten nog verder worden uitgewerkt en worden goedgekeurd door het parlement.</a:t>
            </a:r>
          </a:p>
          <a:p>
            <a:pPr marL="0" indent="0">
              <a:buNone/>
            </a:pPr>
            <a:endParaRPr lang="nl-BE" dirty="0"/>
          </a:p>
          <a:p>
            <a:pPr marL="0" indent="0">
              <a:buNone/>
            </a:pPr>
            <a:endParaRPr lang="nl-BE" dirty="0"/>
          </a:p>
        </p:txBody>
      </p:sp>
    </p:spTree>
    <p:extLst>
      <p:ext uri="{BB962C8B-B14F-4D97-AF65-F5344CB8AC3E}">
        <p14:creationId xmlns:p14="http://schemas.microsoft.com/office/powerpoint/2010/main" val="73366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t>Fiscale maatregelen (Federaal en Vlaams)</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412507" y="1638772"/>
            <a:ext cx="10660453" cy="3891067"/>
          </a:xfrm>
        </p:spPr>
        <p:txBody>
          <a:bodyPr/>
          <a:lstStyle/>
          <a:p>
            <a:pPr marL="457189" indent="-457189">
              <a:lnSpc>
                <a:spcPts val="2300"/>
              </a:lnSpc>
              <a:spcAft>
                <a:spcPts val="1067"/>
              </a:spcAft>
              <a:buSzPts val="1000"/>
              <a:buFont typeface="Symbol" panose="05050102010706020507" pitchFamily="18" charset="2"/>
              <a:buChar char=""/>
              <a:tabLst>
                <a:tab pos="609585" algn="l"/>
              </a:tabLst>
            </a:pPr>
            <a:r>
              <a:rPr lang="nl-NL" b="1" dirty="0"/>
              <a:t>Belastingvrije coronareserve</a:t>
            </a:r>
            <a:r>
              <a:rPr lang="nl-NL" dirty="0"/>
              <a:t>: zelfstandigen en bedrijven zullen met een </a:t>
            </a:r>
            <a:r>
              <a:rPr lang="nl-NL" dirty="0" err="1"/>
              <a:t>carry</a:t>
            </a:r>
            <a:r>
              <a:rPr lang="nl-NL" dirty="0"/>
              <a:t> back-mechanisme hun verliezen van 2020 kunnen afzetten tegen de winsten van 2019. </a:t>
            </a:r>
            <a:br>
              <a:rPr lang="nl-NL" dirty="0"/>
            </a:br>
            <a:r>
              <a:rPr lang="nl-NL" dirty="0"/>
              <a:t>Ze kunnen zo hun voorafbetalingen, al dan niet gedeeltelijk, terugvragen en zien zo hun belastingfactuur voor inkomstenjaar 2019 aanzienlijk dalen. </a:t>
            </a:r>
            <a:br>
              <a:rPr lang="nl-NL" dirty="0"/>
            </a:br>
            <a:r>
              <a:rPr lang="nl-NL" dirty="0"/>
              <a:t>De maatregel zal zowel in de vennootschapsbelasting (ondernemingen) als in de personenbelasting (zelfstandigen) gelden. </a:t>
            </a:r>
            <a:br>
              <a:rPr lang="nl-NL" dirty="0"/>
            </a:br>
            <a:r>
              <a:rPr lang="nl-NL" dirty="0"/>
              <a:t>Het </a:t>
            </a:r>
            <a:r>
              <a:rPr lang="nl-NL" dirty="0" err="1"/>
              <a:t>carry</a:t>
            </a:r>
            <a:r>
              <a:rPr lang="nl-NL" dirty="0"/>
              <a:t>-back mechanisme versterkt op korte termijn op een directe manier het eigen vermogen van ondernemingen door zowel hun kaspositie (liquiditeit) als hun solvabiliteit te verbeteren.</a:t>
            </a:r>
          </a:p>
          <a:p>
            <a:pPr lvl="1">
              <a:lnSpc>
                <a:spcPts val="2300"/>
              </a:lnSpc>
              <a:spcAft>
                <a:spcPts val="1067"/>
              </a:spcAft>
              <a:buSzPts val="1000"/>
              <a:buFont typeface="Wingdings" panose="05000000000000000000" pitchFamily="2" charset="2"/>
              <a:buChar char="Ø"/>
              <a:tabLst>
                <a:tab pos="609585" algn="l"/>
              </a:tabLst>
            </a:pPr>
            <a:r>
              <a:rPr lang="nl-BE" dirty="0">
                <a:latin typeface="Calibri" panose="020F0502020204030204" pitchFamily="34" charset="0"/>
                <a:ea typeface="Calibri" panose="020F0502020204030204" pitchFamily="34" charset="0"/>
              </a:rPr>
              <a:t>deze belastingvrije reserve moet enkel nog in BS worden gepubliceerd</a:t>
            </a:r>
            <a:r>
              <a:rPr lang="nl-NL" dirty="0">
                <a:latin typeface="Calibri" panose="020F0502020204030204" pitchFamily="34" charset="0"/>
                <a:ea typeface="Calibri" panose="020F0502020204030204" pitchFamily="34" charset="0"/>
              </a:rPr>
              <a:t>.</a:t>
            </a: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0884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10087-420B-4FD7-AF0D-E9EC8EA9DFBB}"/>
              </a:ext>
            </a:extLst>
          </p:cNvPr>
          <p:cNvSpPr>
            <a:spLocks noGrp="1"/>
          </p:cNvSpPr>
          <p:nvPr>
            <p:ph type="title"/>
          </p:nvPr>
        </p:nvSpPr>
        <p:spPr>
          <a:xfrm>
            <a:off x="5890902" y="1936427"/>
            <a:ext cx="4286767" cy="877163"/>
          </a:xfrm>
        </p:spPr>
        <p:txBody>
          <a:bodyPr/>
          <a:lstStyle/>
          <a:p>
            <a:r>
              <a:rPr lang="nl-BE" dirty="0">
                <a:latin typeface="+mn-lt"/>
              </a:rPr>
              <a:t>Maatregelen</a:t>
            </a:r>
          </a:p>
        </p:txBody>
      </p:sp>
      <p:sp>
        <p:nvSpPr>
          <p:cNvPr id="6" name="Tijdelijke aanduiding voor tekst 5">
            <a:extLst>
              <a:ext uri="{FF2B5EF4-FFF2-40B4-BE49-F238E27FC236}">
                <a16:creationId xmlns:a16="http://schemas.microsoft.com/office/drawing/2014/main" id="{6F49DA5B-7B5D-4C8C-9AE5-0669359A4DC3}"/>
              </a:ext>
            </a:extLst>
          </p:cNvPr>
          <p:cNvSpPr>
            <a:spLocks noGrp="1"/>
          </p:cNvSpPr>
          <p:nvPr>
            <p:ph type="body" sz="quarter" idx="12"/>
          </p:nvPr>
        </p:nvSpPr>
        <p:spPr>
          <a:xfrm>
            <a:off x="5890905" y="2908786"/>
            <a:ext cx="5519218" cy="830997"/>
          </a:xfrm>
        </p:spPr>
        <p:txBody>
          <a:bodyPr/>
          <a:lstStyle/>
          <a:p>
            <a:r>
              <a:rPr lang="nl-BE" dirty="0"/>
              <a:t>voor werkgevers</a:t>
            </a:r>
          </a:p>
        </p:txBody>
      </p:sp>
    </p:spTree>
    <p:extLst>
      <p:ext uri="{BB962C8B-B14F-4D97-AF65-F5344CB8AC3E}">
        <p14:creationId xmlns:p14="http://schemas.microsoft.com/office/powerpoint/2010/main" val="316530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t>Maatregelen voor werkgevers (Federaal)</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p:txBody>
          <a:bodyPr/>
          <a:lstStyle/>
          <a:p>
            <a:r>
              <a:rPr lang="nl-BE" sz="3200" b="1" dirty="0"/>
              <a:t>Tijdelijke werkloosheid wegens overmacht</a:t>
            </a:r>
          </a:p>
          <a:p>
            <a:r>
              <a:rPr lang="nl-BE" sz="3200" b="1" dirty="0"/>
              <a:t>Afbetalingsplan sociale werkgeversbijdragen </a:t>
            </a:r>
          </a:p>
          <a:p>
            <a:r>
              <a:rPr lang="nl-BE" sz="3200" b="1" dirty="0"/>
              <a:t>Uitstel van verschuldigde betalingen aan de RSZ</a:t>
            </a:r>
          </a:p>
          <a:p>
            <a:r>
              <a:rPr lang="nl-BE" sz="3200" b="1" dirty="0"/>
              <a:t>Vergoeding voor thuiswerk</a:t>
            </a:r>
          </a:p>
          <a:p>
            <a:endParaRPr lang="nl-BE" sz="3200" b="1" dirty="0"/>
          </a:p>
          <a:p>
            <a:pPr marL="0" indent="0">
              <a:buNone/>
            </a:pPr>
            <a:r>
              <a:rPr lang="nl-NL" sz="3200" dirty="0">
                <a:solidFill>
                  <a:schemeClr val="bg1"/>
                </a:solidFill>
                <a:highlight>
                  <a:srgbClr val="000080"/>
                </a:highlight>
                <a:hlinkClick r:id="rId3">
                  <a:extLst>
                    <a:ext uri="{A12FA001-AC4F-418D-AE19-62706E023703}">
                      <ahyp:hlinkClr xmlns:ahyp="http://schemas.microsoft.com/office/drawing/2018/hyperlinkcolor" val="tx"/>
                    </a:ext>
                  </a:extLst>
                </a:hlinkClick>
              </a:rPr>
              <a:t>MEER INFO</a:t>
            </a:r>
            <a:endParaRPr lang="nl-BE" sz="3200" b="1" dirty="0"/>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308901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5BAEF6-83BC-44C8-B8CF-7B926017CE09}"/>
              </a:ext>
            </a:extLst>
          </p:cNvPr>
          <p:cNvSpPr>
            <a:spLocks noGrp="1"/>
          </p:cNvSpPr>
          <p:nvPr>
            <p:ph type="body" idx="1"/>
          </p:nvPr>
        </p:nvSpPr>
        <p:spPr>
          <a:xfrm>
            <a:off x="760800" y="1091821"/>
            <a:ext cx="10670400" cy="3921840"/>
          </a:xfrm>
        </p:spPr>
        <p:txBody>
          <a:bodyPr>
            <a:normAutofit/>
          </a:bodyPr>
          <a:lstStyle/>
          <a:p>
            <a:r>
              <a:rPr lang="nl-BE" dirty="0"/>
              <a:t>Belangrijke opmerking</a:t>
            </a:r>
          </a:p>
          <a:p>
            <a:endParaRPr lang="nl-BE" sz="1800" dirty="0"/>
          </a:p>
          <a:p>
            <a:r>
              <a:rPr lang="nl-BE" cap="none" dirty="0"/>
              <a:t>Dit overzicht zet de belangrijkste maatregelen nav de Coronacrisis op een rijtje op datum van 29/06/2020. Voor het volledige plaatje kan je </a:t>
            </a:r>
            <a:r>
              <a:rPr lang="nl-BE" cap="none" dirty="0">
                <a:solidFill>
                  <a:schemeClr val="bg1"/>
                </a:solidFill>
              </a:rPr>
              <a:t>op de </a:t>
            </a:r>
            <a:r>
              <a:rPr lang="nl-BE" cap="none" dirty="0">
                <a:solidFill>
                  <a:schemeClr val="bg1"/>
                </a:solidFill>
                <a:hlinkClick r:id="rId2"/>
              </a:rPr>
              <a:t>VLAIO website </a:t>
            </a:r>
            <a:r>
              <a:rPr lang="nl-BE" cap="none" dirty="0"/>
              <a:t>terecht.</a:t>
            </a:r>
          </a:p>
        </p:txBody>
      </p:sp>
    </p:spTree>
    <p:extLst>
      <p:ext uri="{BB962C8B-B14F-4D97-AF65-F5344CB8AC3E}">
        <p14:creationId xmlns:p14="http://schemas.microsoft.com/office/powerpoint/2010/main" val="23702928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5890903" y="1936427"/>
            <a:ext cx="6059013" cy="789447"/>
          </a:xfrm>
        </p:spPr>
        <p:txBody>
          <a:bodyPr/>
          <a:lstStyle/>
          <a:p>
            <a:r>
              <a:rPr lang="nl-BE" sz="5400" dirty="0">
                <a:latin typeface="+mn-lt"/>
              </a:rPr>
              <a:t>Steunmogelijkheden</a:t>
            </a:r>
          </a:p>
        </p:txBody>
      </p:sp>
      <p:sp>
        <p:nvSpPr>
          <p:cNvPr id="2" name="Tijdelijke aanduiding voor tekst 1">
            <a:extLst>
              <a:ext uri="{FF2B5EF4-FFF2-40B4-BE49-F238E27FC236}">
                <a16:creationId xmlns:a16="http://schemas.microsoft.com/office/drawing/2014/main" id="{0CB860E1-88A2-400E-A7A6-C7AE2541711A}"/>
              </a:ext>
            </a:extLst>
          </p:cNvPr>
          <p:cNvSpPr>
            <a:spLocks noGrp="1"/>
          </p:cNvSpPr>
          <p:nvPr>
            <p:ph type="body" sz="quarter" idx="11"/>
          </p:nvPr>
        </p:nvSpPr>
        <p:spPr>
          <a:xfrm>
            <a:off x="5890903" y="3837379"/>
            <a:ext cx="3861167" cy="747897"/>
          </a:xfrm>
        </p:spPr>
        <p:txBody>
          <a:bodyPr/>
          <a:lstStyle/>
          <a:p>
            <a:r>
              <a:rPr lang="nl-BE" sz="5400" dirty="0"/>
              <a:t>businessplan</a:t>
            </a:r>
          </a:p>
        </p:txBody>
      </p:sp>
      <p:sp>
        <p:nvSpPr>
          <p:cNvPr id="4" name="Tijdelijke aanduiding voor tekst 3">
            <a:extLst>
              <a:ext uri="{FF2B5EF4-FFF2-40B4-BE49-F238E27FC236}">
                <a16:creationId xmlns:a16="http://schemas.microsoft.com/office/drawing/2014/main" id="{43CCB26A-90F1-4882-915F-90A5AC86CE53}"/>
              </a:ext>
            </a:extLst>
          </p:cNvPr>
          <p:cNvSpPr>
            <a:spLocks noGrp="1"/>
          </p:cNvSpPr>
          <p:nvPr>
            <p:ph type="body" sz="quarter" idx="12"/>
          </p:nvPr>
        </p:nvSpPr>
        <p:spPr>
          <a:xfrm>
            <a:off x="5890904" y="2950336"/>
            <a:ext cx="5250861" cy="747897"/>
          </a:xfrm>
        </p:spPr>
        <p:txBody>
          <a:bodyPr/>
          <a:lstStyle/>
          <a:p>
            <a:r>
              <a:rPr lang="nl-BE" sz="5400" dirty="0"/>
              <a:t>bij heroriëntering</a:t>
            </a:r>
          </a:p>
        </p:txBody>
      </p:sp>
    </p:spTree>
    <p:extLst>
      <p:ext uri="{BB962C8B-B14F-4D97-AF65-F5344CB8AC3E}">
        <p14:creationId xmlns:p14="http://schemas.microsoft.com/office/powerpoint/2010/main" val="359897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hthoek 9"/>
          <p:cNvSpPr/>
          <p:nvPr/>
        </p:nvSpPr>
        <p:spPr>
          <a:xfrm>
            <a:off x="737578" y="119697"/>
            <a:ext cx="8784527" cy="1198035"/>
          </a:xfrm>
          <a:prstGeom prst="rect">
            <a:avLst/>
          </a:prstGeom>
          <a:solidFill>
            <a:srgbClr val="FFFFFF"/>
          </a:solidFill>
          <a:ln w="12700">
            <a:miter lim="400000"/>
          </a:ln>
        </p:spPr>
        <p:txBody>
          <a:bodyPr lIns="60959" rIns="60959" anchor="ctr"/>
          <a:lstStyle/>
          <a:p>
            <a:pPr algn="ctr" defTabSz="914354" hangingPunct="0">
              <a:defRPr>
                <a:solidFill>
                  <a:srgbClr val="FFFFFF"/>
                </a:solidFill>
              </a:defRPr>
            </a:pPr>
            <a:endParaRPr sz="1733" kern="0">
              <a:solidFill>
                <a:srgbClr val="FFFFFF"/>
              </a:solidFill>
              <a:latin typeface="Calibri"/>
              <a:cs typeface="Calibri"/>
              <a:sym typeface="Calibri"/>
            </a:endParaRPr>
          </a:p>
        </p:txBody>
      </p:sp>
      <p:grpSp>
        <p:nvGrpSpPr>
          <p:cNvPr id="195" name="Pijl rechts 10"/>
          <p:cNvGrpSpPr/>
          <p:nvPr/>
        </p:nvGrpSpPr>
        <p:grpSpPr>
          <a:xfrm>
            <a:off x="7706085" y="299285"/>
            <a:ext cx="1494168" cy="984308"/>
            <a:chOff x="0" y="0"/>
            <a:chExt cx="1230794" cy="738230"/>
          </a:xfrm>
        </p:grpSpPr>
        <p:sp>
          <p:nvSpPr>
            <p:cNvPr id="193" name="Arrow"/>
            <p:cNvSpPr/>
            <p:nvPr/>
          </p:nvSpPr>
          <p:spPr>
            <a:xfrm flipH="1">
              <a:off x="0" y="0"/>
              <a:ext cx="1230794" cy="738230"/>
            </a:xfrm>
            <a:prstGeom prst="leftArrow">
              <a:avLst>
                <a:gd name="adj1" fmla="val 60706"/>
                <a:gd name="adj2" fmla="val 56996"/>
              </a:avLst>
            </a:prstGeom>
            <a:solidFill>
              <a:srgbClr val="002060"/>
            </a:solidFill>
            <a:ln w="12700" cap="flat">
              <a:noFill/>
              <a:miter lim="400000"/>
            </a:ln>
            <a:effectLst/>
          </p:spPr>
          <p:txBody>
            <a:bodyPr wrap="square" lIns="60959" tIns="60959" rIns="60959" bIns="60959" numCol="1" anchor="ctr">
              <a:noAutofit/>
            </a:bodyPr>
            <a:lstStyle/>
            <a:p>
              <a:pPr defTabSz="914354" hangingPunct="0">
                <a:defRPr>
                  <a:solidFill>
                    <a:srgbClr val="FFFFFF"/>
                  </a:solidFill>
                </a:defRPr>
              </a:pPr>
              <a:endParaRPr sz="1733" kern="0">
                <a:solidFill>
                  <a:srgbClr val="FFFFFF"/>
                </a:solidFill>
                <a:latin typeface="Calibri"/>
                <a:cs typeface="Calibri"/>
                <a:sym typeface="Calibri"/>
              </a:endParaRPr>
            </a:p>
          </p:txBody>
        </p:sp>
        <p:sp>
          <p:nvSpPr>
            <p:cNvPr id="194" name="STAP NAAR    IMPLEMENTATIE"/>
            <p:cNvSpPr txBox="1"/>
            <p:nvPr/>
          </p:nvSpPr>
          <p:spPr>
            <a:xfrm>
              <a:off x="104346" y="198118"/>
              <a:ext cx="878444" cy="276999"/>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914354" hangingPunct="0">
                <a:defRPr sz="900" b="1">
                  <a:solidFill>
                    <a:srgbClr val="FFFFFF"/>
                  </a:solidFill>
                  <a:latin typeface="Flanders Art Sans"/>
                  <a:ea typeface="Flanders Art Sans"/>
                  <a:cs typeface="Flanders Art Sans"/>
                  <a:sym typeface="Flanders Art Sans"/>
                </a:defRPr>
              </a:pPr>
              <a:r>
                <a:rPr sz="1200" b="1" kern="0">
                  <a:solidFill>
                    <a:srgbClr val="FFFFFF"/>
                  </a:solidFill>
                  <a:latin typeface="Flanders Art Sans"/>
                  <a:sym typeface="Flanders Art Sans"/>
                </a:rPr>
                <a:t>   STAP NAAR  </a:t>
              </a:r>
              <a:r>
                <a:rPr lang="nl-BE" sz="1200" b="1" kern="0">
                  <a:solidFill>
                    <a:srgbClr val="FFFFFF"/>
                  </a:solidFill>
                  <a:latin typeface="Flanders Art Sans"/>
                  <a:sym typeface="Flanders Art Sans"/>
                </a:rPr>
                <a:t>  </a:t>
              </a:r>
              <a:r>
                <a:rPr sz="1200" b="1" kern="0">
                  <a:solidFill>
                    <a:srgbClr val="FFFFFF"/>
                  </a:solidFill>
                  <a:latin typeface="Flanders Art Sans"/>
                  <a:sym typeface="Flanders Art Sans"/>
                </a:rPr>
                <a:t>IMPLEMENTATIE</a:t>
              </a:r>
            </a:p>
          </p:txBody>
        </p:sp>
      </p:grpSp>
      <p:grpSp>
        <p:nvGrpSpPr>
          <p:cNvPr id="198" name="Pijl rechts 11"/>
          <p:cNvGrpSpPr/>
          <p:nvPr/>
        </p:nvGrpSpPr>
        <p:grpSpPr>
          <a:xfrm>
            <a:off x="6105385" y="318479"/>
            <a:ext cx="1594416" cy="984308"/>
            <a:chOff x="0" y="0"/>
            <a:chExt cx="1230794" cy="738230"/>
          </a:xfrm>
        </p:grpSpPr>
        <p:sp>
          <p:nvSpPr>
            <p:cNvPr id="196" name="Arrow"/>
            <p:cNvSpPr/>
            <p:nvPr/>
          </p:nvSpPr>
          <p:spPr>
            <a:xfrm flipH="1">
              <a:off x="0" y="0"/>
              <a:ext cx="1230794" cy="738230"/>
            </a:xfrm>
            <a:prstGeom prst="leftArrow">
              <a:avLst>
                <a:gd name="adj1" fmla="val 60706"/>
                <a:gd name="adj2" fmla="val 56996"/>
              </a:avLst>
            </a:prstGeom>
            <a:solidFill>
              <a:srgbClr val="002060"/>
            </a:solidFill>
            <a:ln w="12700" cap="flat">
              <a:noFill/>
              <a:miter lim="400000"/>
            </a:ln>
            <a:effectLst/>
          </p:spPr>
          <p:txBody>
            <a:bodyPr wrap="square" lIns="60959" tIns="60959" rIns="60959" bIns="60959" numCol="1" anchor="ctr">
              <a:noAutofit/>
            </a:bodyPr>
            <a:lstStyle/>
            <a:p>
              <a:pPr defTabSz="914354" hangingPunct="0">
                <a:defRPr>
                  <a:solidFill>
                    <a:srgbClr val="FFFFFF"/>
                  </a:solidFill>
                </a:defRPr>
              </a:pPr>
              <a:endParaRPr sz="1733" kern="0">
                <a:solidFill>
                  <a:srgbClr val="FFFFFF"/>
                </a:solidFill>
                <a:latin typeface="Calibri"/>
                <a:cs typeface="Calibri"/>
                <a:sym typeface="Calibri"/>
              </a:endParaRPr>
            </a:p>
          </p:txBody>
        </p:sp>
        <p:sp>
          <p:nvSpPr>
            <p:cNvPr id="197" name="DEMONSTRATIE"/>
            <p:cNvSpPr txBox="1"/>
            <p:nvPr/>
          </p:nvSpPr>
          <p:spPr>
            <a:xfrm>
              <a:off x="0" y="299866"/>
              <a:ext cx="881045" cy="138499"/>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900" b="1">
                  <a:solidFill>
                    <a:srgbClr val="FFFFFF"/>
                  </a:solidFill>
                </a:defRPr>
              </a:lvl1pPr>
            </a:lstStyle>
            <a:p>
              <a:pPr defTabSz="914354" hangingPunct="0">
                <a:defRPr/>
              </a:pPr>
              <a:r>
                <a:rPr sz="1200" kern="0">
                  <a:latin typeface="Calibri"/>
                  <a:cs typeface="Calibri"/>
                  <a:sym typeface="Calibri"/>
                </a:rPr>
                <a:t>   DEMONSTRATIE</a:t>
              </a:r>
            </a:p>
          </p:txBody>
        </p:sp>
      </p:grpSp>
      <p:grpSp>
        <p:nvGrpSpPr>
          <p:cNvPr id="201" name="Pijl rechts 12"/>
          <p:cNvGrpSpPr/>
          <p:nvPr/>
        </p:nvGrpSpPr>
        <p:grpSpPr>
          <a:xfrm>
            <a:off x="4536032" y="318479"/>
            <a:ext cx="1559971" cy="984308"/>
            <a:chOff x="0" y="0"/>
            <a:chExt cx="1230794" cy="738230"/>
          </a:xfrm>
        </p:grpSpPr>
        <p:sp>
          <p:nvSpPr>
            <p:cNvPr id="199" name="Arrow"/>
            <p:cNvSpPr/>
            <p:nvPr/>
          </p:nvSpPr>
          <p:spPr>
            <a:xfrm flipH="1">
              <a:off x="0" y="0"/>
              <a:ext cx="1230794" cy="738230"/>
            </a:xfrm>
            <a:prstGeom prst="leftArrow">
              <a:avLst>
                <a:gd name="adj1" fmla="val 60706"/>
                <a:gd name="adj2" fmla="val 56996"/>
              </a:avLst>
            </a:prstGeom>
            <a:solidFill>
              <a:srgbClr val="002060"/>
            </a:solidFill>
            <a:ln w="12700" cap="flat">
              <a:noFill/>
              <a:miter lim="400000"/>
            </a:ln>
            <a:effectLst/>
          </p:spPr>
          <p:txBody>
            <a:bodyPr wrap="square" lIns="60959" tIns="60959" rIns="60959" bIns="60959" numCol="1" anchor="ctr">
              <a:noAutofit/>
            </a:bodyPr>
            <a:lstStyle/>
            <a:p>
              <a:pPr defTabSz="914354" hangingPunct="0">
                <a:defRPr>
                  <a:solidFill>
                    <a:srgbClr val="FFFFFF"/>
                  </a:solidFill>
                </a:defRPr>
              </a:pPr>
              <a:endParaRPr sz="1733" kern="0">
                <a:solidFill>
                  <a:srgbClr val="FFFFFF"/>
                </a:solidFill>
                <a:latin typeface="Calibri"/>
                <a:cs typeface="Calibri"/>
                <a:sym typeface="Calibri"/>
              </a:endParaRPr>
            </a:p>
          </p:txBody>
        </p:sp>
        <p:sp>
          <p:nvSpPr>
            <p:cNvPr id="200" name="PROTOTYPE"/>
            <p:cNvSpPr txBox="1"/>
            <p:nvPr/>
          </p:nvSpPr>
          <p:spPr>
            <a:xfrm>
              <a:off x="0" y="299866"/>
              <a:ext cx="689287" cy="138499"/>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900" b="1">
                  <a:solidFill>
                    <a:srgbClr val="FFFFFF"/>
                  </a:solidFill>
                </a:defRPr>
              </a:lvl1pPr>
            </a:lstStyle>
            <a:p>
              <a:pPr defTabSz="914354" hangingPunct="0">
                <a:defRPr/>
              </a:pPr>
              <a:r>
                <a:rPr sz="1200" kern="0">
                  <a:latin typeface="Calibri"/>
                  <a:cs typeface="Calibri"/>
                  <a:sym typeface="Calibri"/>
                </a:rPr>
                <a:t>   PROTOTYPE</a:t>
              </a:r>
            </a:p>
          </p:txBody>
        </p:sp>
      </p:grpSp>
      <p:pic>
        <p:nvPicPr>
          <p:cNvPr id="205" name="Afbeelding 14" descr="Afbeelding 14"/>
          <p:cNvPicPr>
            <a:picLocks noChangeAspect="1"/>
          </p:cNvPicPr>
          <p:nvPr/>
        </p:nvPicPr>
        <p:blipFill>
          <a:blip r:embed="rId3"/>
          <a:stretch>
            <a:fillRect/>
          </a:stretch>
        </p:blipFill>
        <p:spPr>
          <a:xfrm>
            <a:off x="10938825" y="327545"/>
            <a:ext cx="1074576" cy="781511"/>
          </a:xfrm>
          <a:prstGeom prst="rect">
            <a:avLst/>
          </a:prstGeom>
          <a:ln w="12700">
            <a:miter lim="400000"/>
          </a:ln>
        </p:spPr>
      </p:pic>
      <p:grpSp>
        <p:nvGrpSpPr>
          <p:cNvPr id="212" name="Pijl rechts 55"/>
          <p:cNvGrpSpPr/>
          <p:nvPr/>
        </p:nvGrpSpPr>
        <p:grpSpPr>
          <a:xfrm>
            <a:off x="1529365" y="318479"/>
            <a:ext cx="1462383" cy="984309"/>
            <a:chOff x="0" y="-1"/>
            <a:chExt cx="1250966" cy="738230"/>
          </a:xfrm>
        </p:grpSpPr>
        <p:sp>
          <p:nvSpPr>
            <p:cNvPr id="210" name="Arrow"/>
            <p:cNvSpPr/>
            <p:nvPr/>
          </p:nvSpPr>
          <p:spPr>
            <a:xfrm flipH="1">
              <a:off x="0" y="-1"/>
              <a:ext cx="1250966" cy="738230"/>
            </a:xfrm>
            <a:prstGeom prst="leftArrow">
              <a:avLst>
                <a:gd name="adj1" fmla="val 60706"/>
                <a:gd name="adj2" fmla="val 56996"/>
              </a:avLst>
            </a:prstGeom>
            <a:solidFill>
              <a:srgbClr val="002060"/>
            </a:solidFill>
            <a:ln w="12700" cap="flat">
              <a:noFill/>
              <a:miter lim="400000"/>
            </a:ln>
            <a:effectLst/>
          </p:spPr>
          <p:txBody>
            <a:bodyPr wrap="square" lIns="60959" tIns="60959" rIns="60959" bIns="60959" numCol="1" anchor="ctr">
              <a:noAutofit/>
            </a:bodyPr>
            <a:lstStyle/>
            <a:p>
              <a:pPr defTabSz="914354" hangingPunct="0">
                <a:defRPr>
                  <a:solidFill>
                    <a:srgbClr val="FFFFFF"/>
                  </a:solidFill>
                </a:defRPr>
              </a:pPr>
              <a:endParaRPr sz="1733" kern="0">
                <a:solidFill>
                  <a:srgbClr val="FFFFFF"/>
                </a:solidFill>
                <a:latin typeface="Calibri"/>
                <a:cs typeface="Calibri"/>
                <a:sym typeface="Calibri"/>
              </a:endParaRPr>
            </a:p>
          </p:txBody>
        </p:sp>
        <p:sp>
          <p:nvSpPr>
            <p:cNvPr id="211" name="IDEE"/>
            <p:cNvSpPr txBox="1"/>
            <p:nvPr/>
          </p:nvSpPr>
          <p:spPr>
            <a:xfrm>
              <a:off x="0" y="299864"/>
              <a:ext cx="338701" cy="138499"/>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defTabSz="914354" hangingPunct="0">
                <a:defRPr sz="900" b="1">
                  <a:solidFill>
                    <a:srgbClr val="FFFFFF"/>
                  </a:solidFill>
                  <a:latin typeface="Flanders Art Sans"/>
                  <a:ea typeface="Flanders Art Sans"/>
                  <a:cs typeface="Flanders Art Sans"/>
                  <a:sym typeface="Flanders Art Sans"/>
                </a:defRPr>
              </a:pPr>
              <a:r>
                <a:rPr sz="1200" b="1" kern="0">
                  <a:solidFill>
                    <a:srgbClr val="FFFFFF"/>
                  </a:solidFill>
                  <a:latin typeface="Flanders Art Sans"/>
                  <a:sym typeface="Flanders Art Sans"/>
                </a:rPr>
                <a:t>   </a:t>
              </a:r>
              <a:r>
                <a:rPr sz="1200" b="1" kern="0">
                  <a:solidFill>
                    <a:srgbClr val="FFFFFF"/>
                  </a:solidFill>
                  <a:latin typeface="Flanders Art Sans"/>
                  <a:ea typeface="+mj-ea"/>
                  <a:cs typeface="Calibri"/>
                  <a:sym typeface="Calibri"/>
                </a:rPr>
                <a:t>IDEE</a:t>
              </a:r>
            </a:p>
          </p:txBody>
        </p:sp>
      </p:grpSp>
      <p:pic>
        <p:nvPicPr>
          <p:cNvPr id="213" name="Afbeelding 57" descr="Afbeelding 57"/>
          <p:cNvPicPr>
            <a:picLocks noChangeAspect="1"/>
          </p:cNvPicPr>
          <p:nvPr/>
        </p:nvPicPr>
        <p:blipFill>
          <a:blip r:embed="rId4"/>
          <a:stretch>
            <a:fillRect/>
          </a:stretch>
        </p:blipFill>
        <p:spPr>
          <a:xfrm>
            <a:off x="567327" y="670497"/>
            <a:ext cx="762132" cy="426795"/>
          </a:xfrm>
          <a:prstGeom prst="rect">
            <a:avLst/>
          </a:prstGeom>
          <a:ln w="12700">
            <a:miter lim="400000"/>
          </a:ln>
        </p:spPr>
      </p:pic>
      <p:grpSp>
        <p:nvGrpSpPr>
          <p:cNvPr id="58" name="Pijl rechts 55">
            <a:extLst>
              <a:ext uri="{FF2B5EF4-FFF2-40B4-BE49-F238E27FC236}">
                <a16:creationId xmlns:a16="http://schemas.microsoft.com/office/drawing/2014/main" id="{760329F9-D764-4392-BB8B-3BB3A9258C81}"/>
              </a:ext>
            </a:extLst>
          </p:cNvPr>
          <p:cNvGrpSpPr/>
          <p:nvPr/>
        </p:nvGrpSpPr>
        <p:grpSpPr>
          <a:xfrm>
            <a:off x="3041318" y="320884"/>
            <a:ext cx="1494170" cy="984309"/>
            <a:chOff x="0" y="-1"/>
            <a:chExt cx="1250966" cy="738230"/>
          </a:xfrm>
        </p:grpSpPr>
        <p:sp>
          <p:nvSpPr>
            <p:cNvPr id="63" name="Arrow">
              <a:extLst>
                <a:ext uri="{FF2B5EF4-FFF2-40B4-BE49-F238E27FC236}">
                  <a16:creationId xmlns:a16="http://schemas.microsoft.com/office/drawing/2014/main" id="{F4466D86-F551-4525-9B58-41C274F2DD3B}"/>
                </a:ext>
              </a:extLst>
            </p:cNvPr>
            <p:cNvSpPr/>
            <p:nvPr/>
          </p:nvSpPr>
          <p:spPr>
            <a:xfrm flipH="1">
              <a:off x="0" y="-1"/>
              <a:ext cx="1250966" cy="738230"/>
            </a:xfrm>
            <a:prstGeom prst="leftArrow">
              <a:avLst>
                <a:gd name="adj1" fmla="val 60706"/>
                <a:gd name="adj2" fmla="val 56996"/>
              </a:avLst>
            </a:prstGeom>
            <a:solidFill>
              <a:srgbClr val="002060"/>
            </a:solidFill>
            <a:ln w="12700" cap="flat">
              <a:noFill/>
              <a:miter lim="400000"/>
            </a:ln>
            <a:effectLst/>
          </p:spPr>
          <p:txBody>
            <a:bodyPr wrap="square" lIns="60959" tIns="60959" rIns="60959" bIns="60959" numCol="1" anchor="ctr">
              <a:noAutofit/>
            </a:bodyPr>
            <a:lstStyle/>
            <a:p>
              <a:pPr defTabSz="914354" hangingPunct="0">
                <a:defRPr>
                  <a:solidFill>
                    <a:srgbClr val="FFFFFF"/>
                  </a:solidFill>
                </a:defRPr>
              </a:pPr>
              <a:endParaRPr sz="1733" kern="0">
                <a:solidFill>
                  <a:srgbClr val="FFFFFF"/>
                </a:solidFill>
                <a:latin typeface="Calibri"/>
                <a:cs typeface="Calibri"/>
                <a:sym typeface="Calibri"/>
              </a:endParaRPr>
            </a:p>
          </p:txBody>
        </p:sp>
        <p:sp>
          <p:nvSpPr>
            <p:cNvPr id="68" name="IDEE">
              <a:extLst>
                <a:ext uri="{FF2B5EF4-FFF2-40B4-BE49-F238E27FC236}">
                  <a16:creationId xmlns:a16="http://schemas.microsoft.com/office/drawing/2014/main" id="{FEC654A0-2133-4BE2-8087-7C6EFD504996}"/>
                </a:ext>
              </a:extLst>
            </p:cNvPr>
            <p:cNvSpPr txBox="1"/>
            <p:nvPr/>
          </p:nvSpPr>
          <p:spPr>
            <a:xfrm>
              <a:off x="0" y="299864"/>
              <a:ext cx="943486" cy="138499"/>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defTabSz="914354" hangingPunct="0">
                <a:defRPr sz="900" b="1">
                  <a:solidFill>
                    <a:srgbClr val="FFFFFF"/>
                  </a:solidFill>
                  <a:latin typeface="Flanders Art Sans"/>
                  <a:ea typeface="Flanders Art Sans"/>
                  <a:cs typeface="Flanders Art Sans"/>
                  <a:sym typeface="Flanders Art Sans"/>
                </a:defRPr>
              </a:pPr>
              <a:r>
                <a:rPr sz="1200" b="1" kern="0">
                  <a:solidFill>
                    <a:srgbClr val="FFFFFF"/>
                  </a:solidFill>
                  <a:latin typeface="Flanders Art Sans"/>
                  <a:sym typeface="Flanders Art Sans"/>
                </a:rPr>
                <a:t>   </a:t>
              </a:r>
              <a:r>
                <a:rPr lang="nl-BE" sz="1200" b="1" kern="0">
                  <a:solidFill>
                    <a:srgbClr val="FFFFFF"/>
                  </a:solidFill>
                  <a:latin typeface="Flanders Art Sans"/>
                  <a:ea typeface="+mj-ea"/>
                  <a:cs typeface="Calibri"/>
                  <a:sym typeface="Calibri"/>
                </a:rPr>
                <a:t>HAALBAARHEID</a:t>
              </a:r>
              <a:endParaRPr sz="1200" b="1" kern="0">
                <a:solidFill>
                  <a:srgbClr val="FFFFFF"/>
                </a:solidFill>
                <a:latin typeface="Flanders Art Sans"/>
                <a:ea typeface="+mj-ea"/>
                <a:cs typeface="Calibri"/>
                <a:sym typeface="Calibri"/>
              </a:endParaRPr>
            </a:p>
          </p:txBody>
        </p:sp>
      </p:grpSp>
      <p:grpSp>
        <p:nvGrpSpPr>
          <p:cNvPr id="69" name="Pijl rechts 10">
            <a:extLst>
              <a:ext uri="{FF2B5EF4-FFF2-40B4-BE49-F238E27FC236}">
                <a16:creationId xmlns:a16="http://schemas.microsoft.com/office/drawing/2014/main" id="{06FFB503-7B0D-4D3C-B68A-CC0D197728F3}"/>
              </a:ext>
            </a:extLst>
          </p:cNvPr>
          <p:cNvGrpSpPr/>
          <p:nvPr/>
        </p:nvGrpSpPr>
        <p:grpSpPr>
          <a:xfrm>
            <a:off x="9206541" y="289306"/>
            <a:ext cx="1689343" cy="984308"/>
            <a:chOff x="0" y="0"/>
            <a:chExt cx="1230794" cy="738230"/>
          </a:xfrm>
        </p:grpSpPr>
        <p:sp>
          <p:nvSpPr>
            <p:cNvPr id="70" name="Arrow">
              <a:extLst>
                <a:ext uri="{FF2B5EF4-FFF2-40B4-BE49-F238E27FC236}">
                  <a16:creationId xmlns:a16="http://schemas.microsoft.com/office/drawing/2014/main" id="{067F12E2-1FB7-441E-AE54-EACAC390DA54}"/>
                </a:ext>
              </a:extLst>
            </p:cNvPr>
            <p:cNvSpPr/>
            <p:nvPr/>
          </p:nvSpPr>
          <p:spPr>
            <a:xfrm flipH="1">
              <a:off x="0" y="0"/>
              <a:ext cx="1230794" cy="738230"/>
            </a:xfrm>
            <a:prstGeom prst="leftArrow">
              <a:avLst>
                <a:gd name="adj1" fmla="val 60706"/>
                <a:gd name="adj2" fmla="val 56996"/>
              </a:avLst>
            </a:prstGeom>
            <a:solidFill>
              <a:srgbClr val="002060"/>
            </a:solidFill>
            <a:ln w="12700" cap="flat">
              <a:noFill/>
              <a:miter lim="400000"/>
            </a:ln>
            <a:effectLst/>
          </p:spPr>
          <p:txBody>
            <a:bodyPr wrap="square" lIns="60959" tIns="60959" rIns="60959" bIns="60959" numCol="1" anchor="ctr">
              <a:noAutofit/>
            </a:bodyPr>
            <a:lstStyle/>
            <a:p>
              <a:pPr defTabSz="914354" hangingPunct="0">
                <a:defRPr>
                  <a:solidFill>
                    <a:srgbClr val="FFFFFF"/>
                  </a:solidFill>
                </a:defRPr>
              </a:pPr>
              <a:endParaRPr sz="1733" kern="0">
                <a:solidFill>
                  <a:srgbClr val="FFFFFF"/>
                </a:solidFill>
                <a:latin typeface="Calibri"/>
                <a:cs typeface="Calibri"/>
                <a:sym typeface="Calibri"/>
              </a:endParaRPr>
            </a:p>
          </p:txBody>
        </p:sp>
        <p:sp>
          <p:nvSpPr>
            <p:cNvPr id="71" name="STAP NAAR    IMPLEMENTATIE">
              <a:extLst>
                <a:ext uri="{FF2B5EF4-FFF2-40B4-BE49-F238E27FC236}">
                  <a16:creationId xmlns:a16="http://schemas.microsoft.com/office/drawing/2014/main" id="{6D8B094B-7612-4E3E-9768-5760FC1C0A0B}"/>
                </a:ext>
              </a:extLst>
            </p:cNvPr>
            <p:cNvSpPr txBox="1"/>
            <p:nvPr/>
          </p:nvSpPr>
          <p:spPr>
            <a:xfrm>
              <a:off x="54797" y="288100"/>
              <a:ext cx="1064578" cy="138499"/>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914354" hangingPunct="0">
                <a:defRPr sz="900" b="1">
                  <a:solidFill>
                    <a:srgbClr val="FFFFFF"/>
                  </a:solidFill>
                  <a:latin typeface="Flanders Art Sans"/>
                  <a:ea typeface="Flanders Art Sans"/>
                  <a:cs typeface="Flanders Art Sans"/>
                  <a:sym typeface="Flanders Art Sans"/>
                </a:defRPr>
              </a:pPr>
              <a:r>
                <a:rPr lang="nl-BE" sz="1200" b="1" kern="0">
                  <a:solidFill>
                    <a:srgbClr val="FFFFFF"/>
                  </a:solidFill>
                  <a:latin typeface="Flanders Art Sans"/>
                  <a:sym typeface="Flanders Art Sans"/>
                </a:rPr>
                <a:t>INTERNATIONALISATIE</a:t>
              </a:r>
              <a:endParaRPr sz="1200" b="1" kern="0">
                <a:solidFill>
                  <a:srgbClr val="FFFFFF"/>
                </a:solidFill>
                <a:latin typeface="Flanders Art Sans"/>
                <a:sym typeface="Flanders Art Sans"/>
              </a:endParaRPr>
            </a:p>
          </p:txBody>
        </p:sp>
      </p:grpSp>
      <p:grpSp>
        <p:nvGrpSpPr>
          <p:cNvPr id="72" name="Groeperen 85">
            <a:extLst>
              <a:ext uri="{FF2B5EF4-FFF2-40B4-BE49-F238E27FC236}">
                <a16:creationId xmlns:a16="http://schemas.microsoft.com/office/drawing/2014/main" id="{54A66387-5281-4009-AC3E-53C28AA33ABB}"/>
              </a:ext>
            </a:extLst>
          </p:cNvPr>
          <p:cNvGrpSpPr/>
          <p:nvPr/>
        </p:nvGrpSpPr>
        <p:grpSpPr>
          <a:xfrm>
            <a:off x="1412184" y="1065512"/>
            <a:ext cx="9457968" cy="5053259"/>
            <a:chOff x="-2" y="-60493"/>
            <a:chExt cx="5807055" cy="3789942"/>
          </a:xfrm>
        </p:grpSpPr>
        <p:sp>
          <p:nvSpPr>
            <p:cNvPr id="73" name="Rechte verbindingslijn 3">
              <a:extLst>
                <a:ext uri="{FF2B5EF4-FFF2-40B4-BE49-F238E27FC236}">
                  <a16:creationId xmlns:a16="http://schemas.microsoft.com/office/drawing/2014/main" id="{7AF2DB76-D2B3-4177-AAF0-AB109CEBB644}"/>
                </a:ext>
              </a:extLst>
            </p:cNvPr>
            <p:cNvSpPr/>
            <p:nvPr/>
          </p:nvSpPr>
          <p:spPr>
            <a:xfrm flipH="1">
              <a:off x="5807050" y="-60493"/>
              <a:ext cx="3" cy="3729449"/>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sp>
          <p:nvSpPr>
            <p:cNvPr id="74" name="Rechte verbindingslijn 4">
              <a:extLst>
                <a:ext uri="{FF2B5EF4-FFF2-40B4-BE49-F238E27FC236}">
                  <a16:creationId xmlns:a16="http://schemas.microsoft.com/office/drawing/2014/main" id="{F54C276A-D4A4-4562-83D0-B55D9AE43F3D}"/>
                </a:ext>
              </a:extLst>
            </p:cNvPr>
            <p:cNvSpPr/>
            <p:nvPr/>
          </p:nvSpPr>
          <p:spPr>
            <a:xfrm flipH="1">
              <a:off x="3844897" y="-54795"/>
              <a:ext cx="3" cy="3729449"/>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sp>
          <p:nvSpPr>
            <p:cNvPr id="75" name="Rechte verbindingslijn 5">
              <a:extLst>
                <a:ext uri="{FF2B5EF4-FFF2-40B4-BE49-F238E27FC236}">
                  <a16:creationId xmlns:a16="http://schemas.microsoft.com/office/drawing/2014/main" id="{B4996B3E-66C2-4246-B630-5514B99B30B4}"/>
                </a:ext>
              </a:extLst>
            </p:cNvPr>
            <p:cNvSpPr/>
            <p:nvPr/>
          </p:nvSpPr>
          <p:spPr>
            <a:xfrm flipH="1">
              <a:off x="969367" y="-25479"/>
              <a:ext cx="3" cy="3729449"/>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sp>
          <p:nvSpPr>
            <p:cNvPr id="76" name="Rechte verbindingslijn 6">
              <a:extLst>
                <a:ext uri="{FF2B5EF4-FFF2-40B4-BE49-F238E27FC236}">
                  <a16:creationId xmlns:a16="http://schemas.microsoft.com/office/drawing/2014/main" id="{50B76510-DE94-4E15-AD9A-A98792A3D674}"/>
                </a:ext>
              </a:extLst>
            </p:cNvPr>
            <p:cNvSpPr/>
            <p:nvPr/>
          </p:nvSpPr>
          <p:spPr>
            <a:xfrm flipH="1">
              <a:off x="1910673" y="-60490"/>
              <a:ext cx="3" cy="3729449"/>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sp>
          <p:nvSpPr>
            <p:cNvPr id="77" name="Rechte verbindingslijn 7">
              <a:extLst>
                <a:ext uri="{FF2B5EF4-FFF2-40B4-BE49-F238E27FC236}">
                  <a16:creationId xmlns:a16="http://schemas.microsoft.com/office/drawing/2014/main" id="{7C8C2F92-7CD8-494E-943E-78756D8FE9E8}"/>
                </a:ext>
              </a:extLst>
            </p:cNvPr>
            <p:cNvSpPr/>
            <p:nvPr/>
          </p:nvSpPr>
          <p:spPr>
            <a:xfrm flipH="1">
              <a:off x="2871062" y="-60491"/>
              <a:ext cx="3" cy="3729449"/>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sp>
          <p:nvSpPr>
            <p:cNvPr id="78" name="Rechte verbindingslijn 8">
              <a:extLst>
                <a:ext uri="{FF2B5EF4-FFF2-40B4-BE49-F238E27FC236}">
                  <a16:creationId xmlns:a16="http://schemas.microsoft.com/office/drawing/2014/main" id="{2487019A-E6E6-4266-BA1E-32646C83C84C}"/>
                </a:ext>
              </a:extLst>
            </p:cNvPr>
            <p:cNvSpPr/>
            <p:nvPr/>
          </p:nvSpPr>
          <p:spPr>
            <a:xfrm flipH="1">
              <a:off x="-2" y="0"/>
              <a:ext cx="3" cy="3729449"/>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grpSp>
      <p:sp>
        <p:nvSpPr>
          <p:cNvPr id="79" name="Rechte verbindingslijn 4">
            <a:extLst>
              <a:ext uri="{FF2B5EF4-FFF2-40B4-BE49-F238E27FC236}">
                <a16:creationId xmlns:a16="http://schemas.microsoft.com/office/drawing/2014/main" id="{208A13E8-74CB-4037-AA8F-DB3AC3E3DC5F}"/>
              </a:ext>
            </a:extLst>
          </p:cNvPr>
          <p:cNvSpPr/>
          <p:nvPr/>
        </p:nvSpPr>
        <p:spPr>
          <a:xfrm flipH="1">
            <a:off x="9195544" y="1211241"/>
            <a:ext cx="5" cy="4972601"/>
          </a:xfrm>
          <a:prstGeom prst="line">
            <a:avLst/>
          </a:prstGeom>
          <a:noFill/>
          <a:ln w="6350" cap="flat">
            <a:solidFill>
              <a:srgbClr val="D9D9D9"/>
            </a:solidFill>
            <a:prstDash val="solid"/>
            <a:miter lim="800000"/>
          </a:ln>
          <a:effectLst/>
        </p:spPr>
        <p:txBody>
          <a:bodyPr wrap="square" lIns="60959" tIns="60959" rIns="60959" bIns="60959" numCol="1" anchor="t">
            <a:noAutofit/>
          </a:bodyPr>
          <a:lstStyle/>
          <a:p>
            <a:pPr defTabSz="914354" hangingPunct="0">
              <a:defRPr/>
            </a:pPr>
            <a:endParaRPr sz="1733" kern="0">
              <a:solidFill>
                <a:srgbClr val="009B48"/>
              </a:solidFill>
              <a:latin typeface="Calibri"/>
              <a:cs typeface="Calibri"/>
              <a:sym typeface="Calibri"/>
            </a:endParaRPr>
          </a:p>
        </p:txBody>
      </p:sp>
      <p:grpSp>
        <p:nvGrpSpPr>
          <p:cNvPr id="9" name="Groep 8">
            <a:extLst>
              <a:ext uri="{FF2B5EF4-FFF2-40B4-BE49-F238E27FC236}">
                <a16:creationId xmlns:a16="http://schemas.microsoft.com/office/drawing/2014/main" id="{53A40A0D-F69E-4F06-8FCE-58BE5A2F204E}"/>
              </a:ext>
            </a:extLst>
          </p:cNvPr>
          <p:cNvGrpSpPr/>
          <p:nvPr/>
        </p:nvGrpSpPr>
        <p:grpSpPr>
          <a:xfrm>
            <a:off x="1354180" y="1335217"/>
            <a:ext cx="9668565" cy="2263280"/>
            <a:chOff x="1015635" y="1051559"/>
            <a:chExt cx="7251424" cy="1697460"/>
          </a:xfrm>
        </p:grpSpPr>
        <p:grpSp>
          <p:nvGrpSpPr>
            <p:cNvPr id="209" name="Groep 5"/>
            <p:cNvGrpSpPr/>
            <p:nvPr/>
          </p:nvGrpSpPr>
          <p:grpSpPr>
            <a:xfrm>
              <a:off x="2186811" y="1945358"/>
              <a:ext cx="3484817" cy="803661"/>
              <a:chOff x="15480" y="-41143"/>
              <a:chExt cx="4433896" cy="803660"/>
            </a:xfrm>
          </p:grpSpPr>
          <p:sp>
            <p:nvSpPr>
              <p:cNvPr id="206" name="Rechthoek 36"/>
              <p:cNvSpPr/>
              <p:nvPr/>
            </p:nvSpPr>
            <p:spPr>
              <a:xfrm>
                <a:off x="15480" y="137544"/>
                <a:ext cx="3129662" cy="624973"/>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207" name="Rechthoek 37"/>
              <p:cNvSpPr/>
              <p:nvPr/>
            </p:nvSpPr>
            <p:spPr>
              <a:xfrm>
                <a:off x="82973" y="-41143"/>
                <a:ext cx="2969564" cy="489435"/>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208" name="Tekstvak 38"/>
              <p:cNvSpPr txBox="1"/>
              <p:nvPr/>
            </p:nvSpPr>
            <p:spPr>
              <a:xfrm>
                <a:off x="174093" y="87233"/>
                <a:ext cx="4275283" cy="333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ts val="1300"/>
                  </a:lnSpc>
                  <a:defRPr sz="1400">
                    <a:solidFill>
                      <a:srgbClr val="646363"/>
                    </a:solidFill>
                  </a:defRPr>
                </a:lvl1pPr>
              </a:lstStyle>
              <a:p>
                <a:pPr defTabSz="914354" hangingPunct="0">
                  <a:lnSpc>
                    <a:spcPts val="1733"/>
                  </a:lnSpc>
                  <a:defRPr/>
                </a:pPr>
                <a:r>
                  <a:rPr sz="1867" kern="0" dirty="0">
                    <a:latin typeface="Calibri" panose="020F0502020204030204" pitchFamily="34" charset="0"/>
                    <a:cs typeface="Calibri" panose="020F0502020204030204" pitchFamily="34" charset="0"/>
                    <a:sym typeface="Calibri"/>
                  </a:rPr>
                  <a:t>ONDERZOEKS-</a:t>
                </a:r>
                <a:r>
                  <a:rPr sz="1867" kern="0" dirty="0">
                    <a:latin typeface="Calibri"/>
                    <a:cs typeface="Calibri"/>
                    <a:sym typeface="Calibri"/>
                  </a:rPr>
                  <a:t> EN </a:t>
                </a:r>
                <a:r>
                  <a:rPr sz="1867" kern="0" dirty="0">
                    <a:latin typeface="Calibri" panose="020F0502020204030204" pitchFamily="34" charset="0"/>
                    <a:cs typeface="Calibri" panose="020F0502020204030204" pitchFamily="34" charset="0"/>
                    <a:sym typeface="Calibri"/>
                  </a:rPr>
                  <a:t>ONTWIKKELINGSPROJECTEN</a:t>
                </a:r>
              </a:p>
            </p:txBody>
          </p:sp>
        </p:grpSp>
        <p:grpSp>
          <p:nvGrpSpPr>
            <p:cNvPr id="221" name="Group"/>
            <p:cNvGrpSpPr/>
            <p:nvPr/>
          </p:nvGrpSpPr>
          <p:grpSpPr>
            <a:xfrm>
              <a:off x="1015635" y="1051559"/>
              <a:ext cx="7251424" cy="444291"/>
              <a:chOff x="-1" y="-1"/>
              <a:chExt cx="6623219" cy="432004"/>
            </a:xfrm>
          </p:grpSpPr>
          <p:sp>
            <p:nvSpPr>
              <p:cNvPr id="218" name="Rechthoek 16"/>
              <p:cNvSpPr/>
              <p:nvPr/>
            </p:nvSpPr>
            <p:spPr>
              <a:xfrm>
                <a:off x="-1" y="-1"/>
                <a:ext cx="6623219" cy="432004"/>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219" name="Rechthoek 17"/>
              <p:cNvSpPr/>
              <p:nvPr/>
            </p:nvSpPr>
            <p:spPr>
              <a:xfrm>
                <a:off x="56284" y="61783"/>
                <a:ext cx="6500325" cy="301171"/>
              </a:xfrm>
              <a:prstGeom prst="rect">
                <a:avLst/>
              </a:prstGeom>
              <a:solidFill>
                <a:srgbClr val="009B48"/>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r>
                  <a:rPr lang="nl-BE" sz="1867" kern="0" dirty="0">
                    <a:solidFill>
                      <a:schemeClr val="bg1"/>
                    </a:solidFill>
                    <a:latin typeface="Calibri" panose="020F0502020204030204" pitchFamily="34" charset="0"/>
                    <a:cs typeface="Calibri" panose="020F0502020204030204" pitchFamily="34" charset="0"/>
                    <a:sym typeface="Calibri"/>
                  </a:rPr>
                  <a:t>KMO-PORTEFEUILLE</a:t>
                </a:r>
                <a:endParaRPr sz="1867" kern="0" dirty="0">
                  <a:solidFill>
                    <a:schemeClr val="bg1"/>
                  </a:solidFill>
                  <a:latin typeface="Calibri" panose="020F0502020204030204" pitchFamily="34" charset="0"/>
                  <a:cs typeface="Calibri" panose="020F0502020204030204" pitchFamily="34" charset="0"/>
                  <a:sym typeface="Calibri"/>
                </a:endParaRPr>
              </a:p>
            </p:txBody>
          </p:sp>
        </p:grpSp>
        <p:grpSp>
          <p:nvGrpSpPr>
            <p:cNvPr id="225" name="Group"/>
            <p:cNvGrpSpPr/>
            <p:nvPr/>
          </p:nvGrpSpPr>
          <p:grpSpPr>
            <a:xfrm>
              <a:off x="5696811" y="1415617"/>
              <a:ext cx="2570248" cy="447147"/>
              <a:chOff x="-1" y="0"/>
              <a:chExt cx="2597488" cy="639075"/>
            </a:xfrm>
          </p:grpSpPr>
          <p:sp>
            <p:nvSpPr>
              <p:cNvPr id="222" name="Rechthoek 20"/>
              <p:cNvSpPr/>
              <p:nvPr/>
            </p:nvSpPr>
            <p:spPr>
              <a:xfrm>
                <a:off x="-1" y="0"/>
                <a:ext cx="2522372" cy="639075"/>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223" name="Rechthoek 21"/>
              <p:cNvSpPr/>
              <p:nvPr/>
            </p:nvSpPr>
            <p:spPr>
              <a:xfrm>
                <a:off x="76451" y="75347"/>
                <a:ext cx="2445920" cy="489434"/>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224" name="Tekstvak 22"/>
              <p:cNvSpPr txBox="1"/>
              <p:nvPr/>
            </p:nvSpPr>
            <p:spPr>
              <a:xfrm>
                <a:off x="75103" y="220060"/>
                <a:ext cx="2522384" cy="263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914354" hangingPunct="0">
                  <a:lnSpc>
                    <a:spcPts val="1867"/>
                  </a:lnSpc>
                  <a:defRPr sz="1400">
                    <a:solidFill>
                      <a:srgbClr val="646363"/>
                    </a:solidFill>
                    <a:latin typeface="Flanders Art Sans Medium"/>
                    <a:ea typeface="Flanders Art Sans Medium"/>
                    <a:cs typeface="Flanders Art Sans Medium"/>
                    <a:sym typeface="Flanders Art Sans Medium"/>
                  </a:defRPr>
                </a:pPr>
                <a:r>
                  <a:rPr sz="1867" kern="0" dirty="0">
                    <a:solidFill>
                      <a:srgbClr val="646363"/>
                    </a:solidFill>
                    <a:latin typeface="Calibri" panose="020F0502020204030204" pitchFamily="34" charset="0"/>
                    <a:cs typeface="Calibri" panose="020F0502020204030204" pitchFamily="34" charset="0"/>
                    <a:sym typeface="Flanders Art Sans Medium"/>
                  </a:rPr>
                  <a:t>KMO</a:t>
                </a:r>
                <a:r>
                  <a:rPr lang="nl-BE" sz="1867" kern="0" dirty="0">
                    <a:solidFill>
                      <a:srgbClr val="646363"/>
                    </a:solidFill>
                    <a:latin typeface="Calibri" panose="020F0502020204030204" pitchFamily="34" charset="0"/>
                    <a:cs typeface="Calibri" panose="020F0502020204030204" pitchFamily="34" charset="0"/>
                    <a:sym typeface="Flanders Art Sans Medium"/>
                  </a:rPr>
                  <a:t>-</a:t>
                </a:r>
                <a:r>
                  <a:rPr sz="1867" kern="0" dirty="0">
                    <a:solidFill>
                      <a:srgbClr val="646363"/>
                    </a:solidFill>
                    <a:latin typeface="Calibri" panose="020F0502020204030204" pitchFamily="34" charset="0"/>
                    <a:cs typeface="Calibri" panose="020F0502020204030204" pitchFamily="34" charset="0"/>
                    <a:sym typeface="Flanders Art Sans Medium"/>
                  </a:rPr>
                  <a:t>GROEISUBSIDIE</a:t>
                </a:r>
              </a:p>
            </p:txBody>
          </p:sp>
        </p:grpSp>
        <p:sp>
          <p:nvSpPr>
            <p:cNvPr id="50" name="Rechthoek 25">
              <a:extLst>
                <a:ext uri="{FF2B5EF4-FFF2-40B4-BE49-F238E27FC236}">
                  <a16:creationId xmlns:a16="http://schemas.microsoft.com/office/drawing/2014/main" id="{971D1479-E8B4-4DCD-83C4-EC2991E0618D}"/>
                </a:ext>
              </a:extLst>
            </p:cNvPr>
            <p:cNvSpPr/>
            <p:nvPr/>
          </p:nvSpPr>
          <p:spPr>
            <a:xfrm>
              <a:off x="4569956" y="1954779"/>
              <a:ext cx="1200806" cy="484199"/>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grpSp>
      <p:grpSp>
        <p:nvGrpSpPr>
          <p:cNvPr id="84" name="Group">
            <a:extLst>
              <a:ext uri="{FF2B5EF4-FFF2-40B4-BE49-F238E27FC236}">
                <a16:creationId xmlns:a16="http://schemas.microsoft.com/office/drawing/2014/main" id="{4B978BA6-2CD6-4EEC-905A-0AC43CA2B0F3}"/>
              </a:ext>
            </a:extLst>
          </p:cNvPr>
          <p:cNvGrpSpPr/>
          <p:nvPr/>
        </p:nvGrpSpPr>
        <p:grpSpPr>
          <a:xfrm>
            <a:off x="7595748" y="3082838"/>
            <a:ext cx="3426997" cy="940395"/>
            <a:chOff x="-1" y="-1"/>
            <a:chExt cx="1372800" cy="624974"/>
          </a:xfrm>
        </p:grpSpPr>
        <p:sp>
          <p:nvSpPr>
            <p:cNvPr id="86" name="Rechthoek 24">
              <a:extLst>
                <a:ext uri="{FF2B5EF4-FFF2-40B4-BE49-F238E27FC236}">
                  <a16:creationId xmlns:a16="http://schemas.microsoft.com/office/drawing/2014/main" id="{CD019AA1-9B6B-4AD2-A906-2F1987EF9F66}"/>
                </a:ext>
              </a:extLst>
            </p:cNvPr>
            <p:cNvSpPr/>
            <p:nvPr/>
          </p:nvSpPr>
          <p:spPr>
            <a:xfrm>
              <a:off x="-1" y="-1"/>
              <a:ext cx="1372800" cy="624974"/>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87" name="Rechthoek 25">
              <a:extLst>
                <a:ext uri="{FF2B5EF4-FFF2-40B4-BE49-F238E27FC236}">
                  <a16:creationId xmlns:a16="http://schemas.microsoft.com/office/drawing/2014/main" id="{7A9457D0-2AC5-45C7-AFD1-48FC8816946F}"/>
                </a:ext>
              </a:extLst>
            </p:cNvPr>
            <p:cNvSpPr/>
            <p:nvPr/>
          </p:nvSpPr>
          <p:spPr>
            <a:xfrm>
              <a:off x="76451" y="75347"/>
              <a:ext cx="1229738" cy="489434"/>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88" name="Tekstvak 26">
              <a:extLst>
                <a:ext uri="{FF2B5EF4-FFF2-40B4-BE49-F238E27FC236}">
                  <a16:creationId xmlns:a16="http://schemas.microsoft.com/office/drawing/2014/main" id="{A9504F63-13DC-4E62-A141-8C61E57FDEC4}"/>
                </a:ext>
              </a:extLst>
            </p:cNvPr>
            <p:cNvSpPr txBox="1"/>
            <p:nvPr/>
          </p:nvSpPr>
          <p:spPr>
            <a:xfrm>
              <a:off x="71741" y="161825"/>
              <a:ext cx="1188977" cy="4170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ctr" defTabSz="914354" hangingPunct="0">
                <a:lnSpc>
                  <a:spcPts val="1600"/>
                </a:lnSpc>
                <a:defRPr>
                  <a:solidFill>
                    <a:srgbClr val="646363"/>
                  </a:solidFill>
                  <a:latin typeface="Flanders Art Sans Medium"/>
                  <a:ea typeface="Flanders Art Sans Medium"/>
                  <a:cs typeface="Flanders Art Sans Medium"/>
                  <a:sym typeface="Flanders Art Sans Medium"/>
                </a:defRPr>
              </a:pPr>
              <a:r>
                <a:rPr sz="1867" kern="0">
                  <a:solidFill>
                    <a:srgbClr val="646363"/>
                  </a:solidFill>
                  <a:latin typeface="Calibri" panose="020F0502020204030204" pitchFamily="34" charset="0"/>
                  <a:cs typeface="Calibri" panose="020F0502020204030204" pitchFamily="34" charset="0"/>
                  <a:sym typeface="Flanders Art Sans Medium"/>
                </a:rPr>
                <a:t>STRATEGISCHE</a:t>
              </a:r>
              <a:br>
                <a:rPr sz="1867" kern="0">
                  <a:solidFill>
                    <a:srgbClr val="646363"/>
                  </a:solidFill>
                  <a:latin typeface="Calibri" panose="020F0502020204030204" pitchFamily="34" charset="0"/>
                  <a:cs typeface="Calibri" panose="020F0502020204030204" pitchFamily="34" charset="0"/>
                  <a:sym typeface="Flanders Art Sans Medium"/>
                </a:rPr>
              </a:br>
              <a:r>
                <a:rPr sz="1867" kern="0">
                  <a:solidFill>
                    <a:srgbClr val="646363"/>
                  </a:solidFill>
                  <a:latin typeface="Calibri" panose="020F0502020204030204" pitchFamily="34" charset="0"/>
                  <a:cs typeface="Calibri" panose="020F0502020204030204" pitchFamily="34" charset="0"/>
                  <a:sym typeface="Flanders Art Sans Medium"/>
                </a:rPr>
                <a:t>TRANSFORMATIE</a:t>
              </a:r>
              <a:br>
                <a:rPr sz="1867" kern="0">
                  <a:solidFill>
                    <a:srgbClr val="646363"/>
                  </a:solidFill>
                  <a:latin typeface="Calibri" panose="020F0502020204030204" pitchFamily="34" charset="0"/>
                  <a:cs typeface="Calibri" panose="020F0502020204030204" pitchFamily="34" charset="0"/>
                  <a:sym typeface="Flanders Art Sans Medium"/>
                </a:rPr>
              </a:br>
              <a:r>
                <a:rPr sz="1867" kern="0">
                  <a:solidFill>
                    <a:srgbClr val="646363"/>
                  </a:solidFill>
                  <a:latin typeface="Calibri" panose="020F0502020204030204" pitchFamily="34" charset="0"/>
                  <a:cs typeface="Calibri" panose="020F0502020204030204" pitchFamily="34" charset="0"/>
                  <a:sym typeface="Flanders Art Sans Medium"/>
                </a:rPr>
                <a:t>STEUN</a:t>
              </a:r>
            </a:p>
          </p:txBody>
        </p:sp>
      </p:grpSp>
      <p:grpSp>
        <p:nvGrpSpPr>
          <p:cNvPr id="89" name="Group">
            <a:extLst>
              <a:ext uri="{FF2B5EF4-FFF2-40B4-BE49-F238E27FC236}">
                <a16:creationId xmlns:a16="http://schemas.microsoft.com/office/drawing/2014/main" id="{894FE7B3-30D7-4834-B675-70D37E0A2610}"/>
              </a:ext>
            </a:extLst>
          </p:cNvPr>
          <p:cNvGrpSpPr/>
          <p:nvPr/>
        </p:nvGrpSpPr>
        <p:grpSpPr>
          <a:xfrm>
            <a:off x="7563375" y="4119927"/>
            <a:ext cx="3459371" cy="833300"/>
            <a:chOff x="0" y="0"/>
            <a:chExt cx="1372799" cy="624973"/>
          </a:xfrm>
        </p:grpSpPr>
        <p:sp>
          <p:nvSpPr>
            <p:cNvPr id="90" name="Rechthoek 28">
              <a:extLst>
                <a:ext uri="{FF2B5EF4-FFF2-40B4-BE49-F238E27FC236}">
                  <a16:creationId xmlns:a16="http://schemas.microsoft.com/office/drawing/2014/main" id="{6C7EE75B-055E-483C-9BFC-750632D0203C}"/>
                </a:ext>
              </a:extLst>
            </p:cNvPr>
            <p:cNvSpPr/>
            <p:nvPr/>
          </p:nvSpPr>
          <p:spPr>
            <a:xfrm>
              <a:off x="0" y="0"/>
              <a:ext cx="1372799" cy="624973"/>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91" name="Rechthoek 29">
              <a:extLst>
                <a:ext uri="{FF2B5EF4-FFF2-40B4-BE49-F238E27FC236}">
                  <a16:creationId xmlns:a16="http://schemas.microsoft.com/office/drawing/2014/main" id="{C947CE11-9E4C-4CAA-B712-21B29915B0CF}"/>
                </a:ext>
              </a:extLst>
            </p:cNvPr>
            <p:cNvSpPr/>
            <p:nvPr/>
          </p:nvSpPr>
          <p:spPr>
            <a:xfrm>
              <a:off x="76451" y="68610"/>
              <a:ext cx="1229737" cy="489434"/>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600" kern="0">
                <a:solidFill>
                  <a:srgbClr val="FFFFFF"/>
                </a:solidFill>
                <a:latin typeface="Calibri"/>
                <a:cs typeface="Calibri"/>
                <a:sym typeface="Calibri"/>
              </a:endParaRPr>
            </a:p>
          </p:txBody>
        </p:sp>
        <p:sp>
          <p:nvSpPr>
            <p:cNvPr id="92" name="Tekstvak 30">
              <a:extLst>
                <a:ext uri="{FF2B5EF4-FFF2-40B4-BE49-F238E27FC236}">
                  <a16:creationId xmlns:a16="http://schemas.microsoft.com/office/drawing/2014/main" id="{3FA9CABE-5206-4312-84BA-FAD0211B08CA}"/>
                </a:ext>
              </a:extLst>
            </p:cNvPr>
            <p:cNvSpPr txBox="1"/>
            <p:nvPr/>
          </p:nvSpPr>
          <p:spPr>
            <a:xfrm>
              <a:off x="83599" y="170771"/>
              <a:ext cx="1229316" cy="3167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914354" hangingPunct="0">
                <a:lnSpc>
                  <a:spcPts val="1600"/>
                </a:lnSpc>
                <a:defRPr>
                  <a:solidFill>
                    <a:srgbClr val="646363"/>
                  </a:solidFill>
                  <a:latin typeface="Flanders Art Sans Medium"/>
                  <a:ea typeface="Flanders Art Sans Medium"/>
                  <a:cs typeface="Flanders Art Sans Medium"/>
                  <a:sym typeface="Flanders Art Sans Medium"/>
                </a:defRPr>
              </a:pPr>
              <a:r>
                <a:rPr sz="1867" kern="0">
                  <a:solidFill>
                    <a:srgbClr val="646363"/>
                  </a:solidFill>
                  <a:latin typeface="Calibri" panose="020F0502020204030204" pitchFamily="34" charset="0"/>
                  <a:cs typeface="Calibri" panose="020F0502020204030204" pitchFamily="34" charset="0"/>
                  <a:sym typeface="Flanders Art Sans Medium"/>
                </a:rPr>
                <a:t>ECOLOGIE</a:t>
              </a:r>
              <a:br>
                <a:rPr sz="1467" kern="0">
                  <a:solidFill>
                    <a:srgbClr val="646363"/>
                  </a:solidFill>
                  <a:latin typeface="Flanders Art Sans Medium"/>
                  <a:sym typeface="Flanders Art Sans Medium"/>
                </a:rPr>
              </a:br>
              <a:r>
                <a:rPr sz="1867" kern="0">
                  <a:solidFill>
                    <a:srgbClr val="646363"/>
                  </a:solidFill>
                  <a:latin typeface="Calibri" panose="020F0502020204030204" pitchFamily="34" charset="0"/>
                  <a:cs typeface="Calibri" panose="020F0502020204030204" pitchFamily="34" charset="0"/>
                  <a:sym typeface="Flanders Art Sans Medium"/>
                </a:rPr>
                <a:t>PREMIE</a:t>
              </a:r>
              <a:r>
                <a:rPr sz="1467" kern="0">
                  <a:solidFill>
                    <a:srgbClr val="646363"/>
                  </a:solidFill>
                  <a:latin typeface="Flanders Art Sans Medium"/>
                  <a:sym typeface="Flanders Art Sans Medium"/>
                </a:rPr>
                <a:t> </a:t>
              </a:r>
              <a:r>
                <a:rPr sz="1867" kern="0">
                  <a:solidFill>
                    <a:srgbClr val="646363"/>
                  </a:solidFill>
                  <a:latin typeface="Calibri" panose="020F0502020204030204" pitchFamily="34" charset="0"/>
                  <a:cs typeface="Calibri" panose="020F0502020204030204" pitchFamily="34" charset="0"/>
                  <a:sym typeface="Flanders Art Sans Medium"/>
                </a:rPr>
                <a:t>PLUS</a:t>
              </a:r>
            </a:p>
          </p:txBody>
        </p:sp>
      </p:grpSp>
      <p:grpSp>
        <p:nvGrpSpPr>
          <p:cNvPr id="93" name="Group">
            <a:extLst>
              <a:ext uri="{FF2B5EF4-FFF2-40B4-BE49-F238E27FC236}">
                <a16:creationId xmlns:a16="http://schemas.microsoft.com/office/drawing/2014/main" id="{56348D29-618E-4B84-9DE2-B961C8856F80}"/>
              </a:ext>
            </a:extLst>
          </p:cNvPr>
          <p:cNvGrpSpPr/>
          <p:nvPr/>
        </p:nvGrpSpPr>
        <p:grpSpPr>
          <a:xfrm>
            <a:off x="7520945" y="4896148"/>
            <a:ext cx="3501801" cy="833301"/>
            <a:chOff x="-1" y="-1"/>
            <a:chExt cx="1372800" cy="624974"/>
          </a:xfrm>
        </p:grpSpPr>
        <p:sp>
          <p:nvSpPr>
            <p:cNvPr id="94" name="Rechthoek 28">
              <a:extLst>
                <a:ext uri="{FF2B5EF4-FFF2-40B4-BE49-F238E27FC236}">
                  <a16:creationId xmlns:a16="http://schemas.microsoft.com/office/drawing/2014/main" id="{4E968DC7-D61E-46E8-AB47-D685E6F56E5D}"/>
                </a:ext>
              </a:extLst>
            </p:cNvPr>
            <p:cNvSpPr/>
            <p:nvPr/>
          </p:nvSpPr>
          <p:spPr>
            <a:xfrm>
              <a:off x="-1" y="-1"/>
              <a:ext cx="1372800" cy="624974"/>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600" kern="0">
                <a:solidFill>
                  <a:srgbClr val="FFFFFF"/>
                </a:solidFill>
                <a:latin typeface="Calibri"/>
                <a:cs typeface="Calibri"/>
                <a:sym typeface="Calibri"/>
              </a:endParaRPr>
            </a:p>
          </p:txBody>
        </p:sp>
        <p:sp>
          <p:nvSpPr>
            <p:cNvPr id="95" name="Rechthoek 29">
              <a:extLst>
                <a:ext uri="{FF2B5EF4-FFF2-40B4-BE49-F238E27FC236}">
                  <a16:creationId xmlns:a16="http://schemas.microsoft.com/office/drawing/2014/main" id="{A214E5A7-767A-4486-98C8-8D0972335851}"/>
                </a:ext>
              </a:extLst>
            </p:cNvPr>
            <p:cNvSpPr/>
            <p:nvPr/>
          </p:nvSpPr>
          <p:spPr>
            <a:xfrm>
              <a:off x="76451" y="68610"/>
              <a:ext cx="1229738" cy="489434"/>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96" name="Tekstvak 30">
              <a:extLst>
                <a:ext uri="{FF2B5EF4-FFF2-40B4-BE49-F238E27FC236}">
                  <a16:creationId xmlns:a16="http://schemas.microsoft.com/office/drawing/2014/main" id="{112276AE-78C7-44FF-8835-6D61D77F127E}"/>
                </a:ext>
              </a:extLst>
            </p:cNvPr>
            <p:cNvSpPr txBox="1"/>
            <p:nvPr/>
          </p:nvSpPr>
          <p:spPr>
            <a:xfrm>
              <a:off x="83599" y="128240"/>
              <a:ext cx="1229317" cy="3167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914354" hangingPunct="0">
                <a:lnSpc>
                  <a:spcPts val="1600"/>
                </a:lnSpc>
                <a:defRPr>
                  <a:solidFill>
                    <a:srgbClr val="646363"/>
                  </a:solidFill>
                  <a:latin typeface="Flanders Art Sans Medium"/>
                  <a:ea typeface="Flanders Art Sans Medium"/>
                  <a:cs typeface="Flanders Art Sans Medium"/>
                  <a:sym typeface="Flanders Art Sans Medium"/>
                </a:defRPr>
              </a:pPr>
              <a:r>
                <a:rPr sz="1867" kern="0">
                  <a:solidFill>
                    <a:srgbClr val="646363"/>
                  </a:solidFill>
                  <a:latin typeface="Calibri" panose="020F0502020204030204" pitchFamily="34" charset="0"/>
                  <a:cs typeface="Calibri" panose="020F0502020204030204" pitchFamily="34" charset="0"/>
                  <a:sym typeface="Flanders Art Sans Medium"/>
                </a:rPr>
                <a:t>STRATEGISCHE</a:t>
              </a:r>
              <a:br>
                <a:rPr sz="1467" kern="0">
                  <a:solidFill>
                    <a:srgbClr val="646363"/>
                  </a:solidFill>
                  <a:latin typeface="Flanders Art Sans Medium"/>
                  <a:sym typeface="Flanders Art Sans Medium"/>
                </a:rPr>
              </a:br>
              <a:r>
                <a:rPr sz="1867" kern="0">
                  <a:solidFill>
                    <a:srgbClr val="646363"/>
                  </a:solidFill>
                  <a:latin typeface="Calibri" panose="020F0502020204030204" pitchFamily="34" charset="0"/>
                  <a:cs typeface="Calibri" panose="020F0502020204030204" pitchFamily="34" charset="0"/>
                  <a:sym typeface="Flanders Art Sans Medium"/>
                </a:rPr>
                <a:t>ECOLOGIESTEUN</a:t>
              </a:r>
              <a:r>
                <a:rPr sz="1467" kern="0">
                  <a:solidFill>
                    <a:srgbClr val="646363"/>
                  </a:solidFill>
                  <a:latin typeface="Flanders Art Sans Medium"/>
                  <a:sym typeface="Flanders Art Sans Medium"/>
                </a:rPr>
                <a:t> </a:t>
              </a:r>
            </a:p>
          </p:txBody>
        </p:sp>
      </p:grpSp>
      <p:grpSp>
        <p:nvGrpSpPr>
          <p:cNvPr id="61" name="Group">
            <a:extLst>
              <a:ext uri="{FF2B5EF4-FFF2-40B4-BE49-F238E27FC236}">
                <a16:creationId xmlns:a16="http://schemas.microsoft.com/office/drawing/2014/main" id="{85B6F7F8-314F-4FCF-B05E-33381FAD1EE6}"/>
              </a:ext>
            </a:extLst>
          </p:cNvPr>
          <p:cNvGrpSpPr/>
          <p:nvPr/>
        </p:nvGrpSpPr>
        <p:grpSpPr>
          <a:xfrm>
            <a:off x="1726869" y="5615015"/>
            <a:ext cx="2926707" cy="675151"/>
            <a:chOff x="-1" y="-1"/>
            <a:chExt cx="1372800" cy="624974"/>
          </a:xfrm>
        </p:grpSpPr>
        <p:sp>
          <p:nvSpPr>
            <p:cNvPr id="62" name="Rechthoek 28">
              <a:extLst>
                <a:ext uri="{FF2B5EF4-FFF2-40B4-BE49-F238E27FC236}">
                  <a16:creationId xmlns:a16="http://schemas.microsoft.com/office/drawing/2014/main" id="{57B9E405-36A6-4279-AA84-4FB17F1B98E9}"/>
                </a:ext>
              </a:extLst>
            </p:cNvPr>
            <p:cNvSpPr/>
            <p:nvPr/>
          </p:nvSpPr>
          <p:spPr>
            <a:xfrm>
              <a:off x="-1" y="-1"/>
              <a:ext cx="1372800" cy="624974"/>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600" kern="0">
                <a:solidFill>
                  <a:srgbClr val="FFFFFF"/>
                </a:solidFill>
                <a:latin typeface="Calibri"/>
                <a:cs typeface="Calibri"/>
                <a:sym typeface="Calibri"/>
              </a:endParaRPr>
            </a:p>
          </p:txBody>
        </p:sp>
        <p:sp>
          <p:nvSpPr>
            <p:cNvPr id="64" name="Rechthoek 29">
              <a:extLst>
                <a:ext uri="{FF2B5EF4-FFF2-40B4-BE49-F238E27FC236}">
                  <a16:creationId xmlns:a16="http://schemas.microsoft.com/office/drawing/2014/main" id="{74A5E94D-BA3D-4438-B447-44BE5268A885}"/>
                </a:ext>
              </a:extLst>
            </p:cNvPr>
            <p:cNvSpPr/>
            <p:nvPr/>
          </p:nvSpPr>
          <p:spPr>
            <a:xfrm>
              <a:off x="76451" y="68610"/>
              <a:ext cx="1229738" cy="489434"/>
            </a:xfrm>
            <a:prstGeom prst="rect">
              <a:avLst/>
            </a:prstGeom>
            <a:solidFill>
              <a:srgbClr val="009B48">
                <a:alpha val="15000"/>
              </a:srgbClr>
            </a:solidFill>
            <a:ln w="12700" cap="flat">
              <a:noFill/>
              <a:miter lim="400000"/>
            </a:ln>
            <a:effectLst/>
          </p:spPr>
          <p:txBody>
            <a:bodyPr wrap="square" lIns="60959" tIns="60959" rIns="60959" bIns="60959" numCol="1" anchor="ctr">
              <a:noAutofit/>
            </a:bodyPr>
            <a:lstStyle/>
            <a:p>
              <a:pPr algn="ctr" defTabSz="914354" hangingPunct="0">
                <a:defRPr>
                  <a:solidFill>
                    <a:srgbClr val="FFFFFF"/>
                  </a:solidFill>
                </a:defRPr>
              </a:pPr>
              <a:endParaRPr sz="1733" kern="0">
                <a:solidFill>
                  <a:srgbClr val="FFFFFF"/>
                </a:solidFill>
                <a:latin typeface="Calibri"/>
                <a:cs typeface="Calibri"/>
                <a:sym typeface="Calibri"/>
              </a:endParaRPr>
            </a:p>
          </p:txBody>
        </p:sp>
        <p:sp>
          <p:nvSpPr>
            <p:cNvPr id="65" name="Tekstvak 30">
              <a:extLst>
                <a:ext uri="{FF2B5EF4-FFF2-40B4-BE49-F238E27FC236}">
                  <a16:creationId xmlns:a16="http://schemas.microsoft.com/office/drawing/2014/main" id="{2B93002F-F50E-44CF-AF40-8C296340E61E}"/>
                </a:ext>
              </a:extLst>
            </p:cNvPr>
            <p:cNvSpPr txBox="1"/>
            <p:nvPr/>
          </p:nvSpPr>
          <p:spPr>
            <a:xfrm>
              <a:off x="76855" y="157956"/>
              <a:ext cx="1229317" cy="3903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914354" hangingPunct="0">
                <a:lnSpc>
                  <a:spcPts val="1600"/>
                </a:lnSpc>
                <a:defRPr>
                  <a:solidFill>
                    <a:srgbClr val="646363"/>
                  </a:solidFill>
                  <a:latin typeface="Flanders Art Sans Medium"/>
                  <a:ea typeface="Flanders Art Sans Medium"/>
                  <a:cs typeface="Flanders Art Sans Medium"/>
                  <a:sym typeface="Flanders Art Sans Medium"/>
                </a:defRPr>
              </a:pPr>
              <a:r>
                <a:rPr lang="nl-NL" sz="1851" kern="0" err="1">
                  <a:solidFill>
                    <a:srgbClr val="646363"/>
                  </a:solidFill>
                  <a:latin typeface="Calibri"/>
                  <a:cs typeface="Calibri"/>
                  <a:sym typeface="Flanders Art Sans Medium"/>
                </a:rPr>
                <a:t>Baekeland</a:t>
              </a:r>
              <a:r>
                <a:rPr lang="nl-NL" sz="1851" kern="0">
                  <a:solidFill>
                    <a:srgbClr val="646363"/>
                  </a:solidFill>
                  <a:latin typeface="Calibri"/>
                  <a:cs typeface="Calibri"/>
                  <a:sym typeface="Flanders Art Sans Medium"/>
                </a:rPr>
                <a:t>- en innovatiemandaat</a:t>
              </a:r>
            </a:p>
          </p:txBody>
        </p:sp>
      </p:grpSp>
      <p:sp>
        <p:nvSpPr>
          <p:cNvPr id="2" name="Tekstvak 1">
            <a:extLst>
              <a:ext uri="{FF2B5EF4-FFF2-40B4-BE49-F238E27FC236}">
                <a16:creationId xmlns:a16="http://schemas.microsoft.com/office/drawing/2014/main" id="{347E4D88-0734-4103-B402-F1A53D6F9C13}"/>
              </a:ext>
            </a:extLst>
          </p:cNvPr>
          <p:cNvSpPr txBox="1"/>
          <p:nvPr/>
        </p:nvSpPr>
        <p:spPr>
          <a:xfrm>
            <a:off x="10789755" y="5638718"/>
            <a:ext cx="146340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914377" hangingPunct="0"/>
            <a:r>
              <a:rPr lang="nl-BE" dirty="0">
                <a:solidFill>
                  <a:srgbClr val="FFFFFF"/>
                </a:solidFill>
                <a:highlight>
                  <a:srgbClr val="000080"/>
                </a:highlight>
                <a:latin typeface="Helvetica"/>
                <a:cs typeface="Helvetica"/>
                <a:sym typeface="Calibri"/>
                <a:hlinkClick r:id="rId5">
                  <a:extLst>
                    <a:ext uri="{A12FA001-AC4F-418D-AE19-62706E023703}">
                      <ahyp:hlinkClr xmlns:ahyp="http://schemas.microsoft.com/office/drawing/2018/hyperlinkcolor" val="tx"/>
                    </a:ext>
                  </a:extLst>
                </a:hlinkClick>
              </a:rPr>
              <a:t>MEER INFO</a:t>
            </a:r>
            <a:endParaRPr lang="nl-BE" dirty="0">
              <a:solidFill>
                <a:srgbClr val="FFFFFF"/>
              </a:solidFill>
              <a:highlight>
                <a:srgbClr val="000080"/>
              </a:highlight>
              <a:latin typeface="Helvetica"/>
              <a:cs typeface="Helvetica"/>
              <a:sym typeface="Calibri"/>
            </a:endParaRPr>
          </a:p>
        </p:txBody>
      </p:sp>
    </p:spTree>
    <p:extLst>
      <p:ext uri="{BB962C8B-B14F-4D97-AF65-F5344CB8AC3E}">
        <p14:creationId xmlns:p14="http://schemas.microsoft.com/office/powerpoint/2010/main" val="22838039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46C7E-C888-48B3-BF49-F10B899AD4D5}"/>
              </a:ext>
            </a:extLst>
          </p:cNvPr>
          <p:cNvSpPr>
            <a:spLocks noGrp="1"/>
          </p:cNvSpPr>
          <p:nvPr>
            <p:ph type="title"/>
          </p:nvPr>
        </p:nvSpPr>
        <p:spPr>
          <a:xfrm>
            <a:off x="457200" y="1957178"/>
            <a:ext cx="7397799" cy="1167340"/>
          </a:xfrm>
        </p:spPr>
        <p:txBody>
          <a:bodyPr>
            <a:normAutofit fontScale="90000"/>
          </a:bodyPr>
          <a:lstStyle/>
          <a:p>
            <a:r>
              <a:rPr lang="nl-BE" dirty="0"/>
              <a:t>Financieringsmaatregelen Coronacrisis</a:t>
            </a:r>
          </a:p>
        </p:txBody>
      </p:sp>
    </p:spTree>
    <p:extLst>
      <p:ext uri="{BB962C8B-B14F-4D97-AF65-F5344CB8AC3E}">
        <p14:creationId xmlns:p14="http://schemas.microsoft.com/office/powerpoint/2010/main" val="245659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1000C84-3C31-4B09-A01D-08B287002360}"/>
              </a:ext>
            </a:extLst>
          </p:cNvPr>
          <p:cNvSpPr txBox="1"/>
          <p:nvPr/>
        </p:nvSpPr>
        <p:spPr>
          <a:xfrm>
            <a:off x="889248" y="1592856"/>
            <a:ext cx="10408355"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600" b="1" i="0" u="none" strike="noStrike" kern="1200" cap="none" spc="0" normalizeH="0" baseline="0" noProof="0" dirty="0">
                <a:ln>
                  <a:noFill/>
                </a:ln>
                <a:solidFill>
                  <a:srgbClr val="545454"/>
                </a:solidFill>
                <a:effectLst/>
                <a:uLnTx/>
                <a:uFillTx/>
                <a:latin typeface="+mj-lt"/>
                <a:ea typeface="+mj-ea"/>
                <a:cs typeface="Calibri"/>
                <a:sym typeface="Calibri"/>
              </a:rPr>
              <a:t>1. Acute</a:t>
            </a:r>
            <a:r>
              <a:rPr kumimoji="0" lang="nl-BE" sz="2600" b="1" i="0" u="none" strike="noStrike" kern="1200" cap="none" spc="0" normalizeH="0" baseline="0" noProof="0" dirty="0">
                <a:ln>
                  <a:noFill/>
                </a:ln>
                <a:solidFill>
                  <a:srgbClr val="009B48"/>
                </a:solidFill>
                <a:effectLst/>
                <a:uLnTx/>
                <a:uFillTx/>
                <a:latin typeface="+mj-lt"/>
                <a:ea typeface="+mj-ea"/>
                <a:cs typeface="Calibri"/>
                <a:sym typeface="Calibri"/>
              </a:rPr>
              <a:t> </a:t>
            </a:r>
            <a:r>
              <a:rPr kumimoji="0" lang="nl-BE" sz="2600" b="1" i="0" u="none" strike="noStrike" kern="1200" cap="none" spc="0" normalizeH="0" baseline="0" noProof="0" dirty="0">
                <a:ln>
                  <a:noFill/>
                </a:ln>
                <a:solidFill>
                  <a:srgbClr val="545454"/>
                </a:solidFill>
                <a:effectLst/>
                <a:uLnTx/>
                <a:uFillTx/>
                <a:latin typeface="+mj-lt"/>
                <a:ea typeface="+mj-ea"/>
                <a:cs typeface="Calibri"/>
                <a:sym typeface="Calibri"/>
              </a:rPr>
              <a:t>financieringsnood</a:t>
            </a:r>
          </a:p>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rPr>
              <a:t>	- betalingsuitstel bestaande bankleningen </a:t>
            </a:r>
          </a:p>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rPr>
              <a:t>	- overbruggingskrediet met staatswaarborg</a:t>
            </a:r>
          </a:p>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endParaRPr>
          </a:p>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endParaRPr>
          </a:p>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600" b="1" i="0" u="none" strike="noStrike" kern="1200" cap="none" spc="0" normalizeH="0" baseline="0" noProof="0" dirty="0">
                <a:ln>
                  <a:noFill/>
                </a:ln>
                <a:solidFill>
                  <a:srgbClr val="545454"/>
                </a:solidFill>
                <a:effectLst/>
                <a:uLnTx/>
                <a:uFillTx/>
                <a:latin typeface="+mj-lt"/>
                <a:ea typeface="+mj-ea"/>
                <a:cs typeface="Calibri"/>
                <a:sym typeface="Calibri"/>
              </a:rPr>
              <a:t>2. Heropbouw liquiditeiten op langere termijn</a:t>
            </a:r>
          </a:p>
          <a:p>
            <a:pPr lvl="0" defTabSz="685800" hangingPunct="0"/>
            <a:r>
              <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rPr>
              <a:t>	- </a:t>
            </a:r>
            <a:r>
              <a:rPr lang="nl-BE" sz="2600" dirty="0">
                <a:solidFill>
                  <a:srgbClr val="545454"/>
                </a:solidFill>
                <a:latin typeface="+mj-lt"/>
                <a:ea typeface="+mj-ea"/>
                <a:cs typeface="Calibri"/>
                <a:sym typeface="Calibri"/>
              </a:rPr>
              <a:t>uitbreiding </a:t>
            </a:r>
            <a:r>
              <a:rPr lang="nl-BE" sz="2600" dirty="0" err="1">
                <a:solidFill>
                  <a:srgbClr val="545454"/>
                </a:solidFill>
                <a:latin typeface="+mj-lt"/>
                <a:ea typeface="+mj-ea"/>
                <a:cs typeface="Calibri"/>
                <a:sym typeface="Calibri"/>
              </a:rPr>
              <a:t>winwinlening</a:t>
            </a:r>
            <a:endPar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endParaRPr>
          </a:p>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rPr>
              <a:t>	- PMV coronalening</a:t>
            </a:r>
          </a:p>
          <a:p>
            <a:pPr lvl="0" defTabSz="685800" hangingPunct="0"/>
            <a:r>
              <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rPr>
              <a:t>	- </a:t>
            </a:r>
            <a:r>
              <a:rPr lang="nl-BE" sz="2600" dirty="0">
                <a:solidFill>
                  <a:srgbClr val="545454"/>
                </a:solidFill>
                <a:latin typeface="+mj-lt"/>
                <a:sym typeface="Calibri"/>
              </a:rPr>
              <a:t>Corona-crisiswaarborg</a:t>
            </a:r>
          </a:p>
          <a:p>
            <a:pPr lvl="0" defTabSz="685800" hangingPunct="0"/>
            <a:r>
              <a:rPr kumimoji="0" lang="nl-BE" sz="2600" b="0" i="0" u="none" strike="noStrike" kern="1200" cap="none" spc="0" normalizeH="0" baseline="0" noProof="0" dirty="0">
                <a:ln>
                  <a:noFill/>
                </a:ln>
                <a:solidFill>
                  <a:srgbClr val="545454"/>
                </a:solidFill>
                <a:effectLst/>
                <a:uLnTx/>
                <a:uFillTx/>
                <a:latin typeface="+mj-lt"/>
                <a:ea typeface="+mj-ea"/>
                <a:cs typeface="Calibri"/>
                <a:sym typeface="Calibri"/>
              </a:rPr>
              <a:t>	- </a:t>
            </a:r>
            <a:r>
              <a:rPr lang="nl-BE" sz="2600" dirty="0">
                <a:solidFill>
                  <a:srgbClr val="545454"/>
                </a:solidFill>
                <a:latin typeface="+mj-lt"/>
                <a:cs typeface="Calibri"/>
                <a:sym typeface="Calibri"/>
              </a:rPr>
              <a:t>COVID-19 van </a:t>
            </a:r>
            <a:r>
              <a:rPr lang="nl-BE" sz="2600" dirty="0" err="1">
                <a:solidFill>
                  <a:srgbClr val="545454"/>
                </a:solidFill>
                <a:latin typeface="+mj-lt"/>
                <a:cs typeface="Calibri"/>
                <a:sym typeface="Calibri"/>
              </a:rPr>
              <a:t>Gigarant</a:t>
            </a:r>
            <a:endParaRPr lang="nl-BE" sz="2600" dirty="0">
              <a:solidFill>
                <a:srgbClr val="545454"/>
              </a:solidFill>
              <a:latin typeface="+mj-lt"/>
              <a:cs typeface="Calibri"/>
              <a:sym typeface="Calibri"/>
            </a:endParaRPr>
          </a:p>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nl-BE" sz="2800" b="0" i="0" u="none" strike="noStrike" kern="1200" cap="none" spc="0" normalizeH="0" baseline="0" noProof="0" dirty="0">
              <a:ln>
                <a:noFill/>
              </a:ln>
              <a:solidFill>
                <a:srgbClr val="545454"/>
              </a:solidFill>
              <a:effectLst/>
              <a:uLnTx/>
              <a:uFillTx/>
              <a:latin typeface="Flanders Art Sans"/>
              <a:ea typeface="+mj-ea"/>
              <a:cs typeface="Calibri"/>
              <a:sym typeface="Calibri"/>
            </a:endParaRPr>
          </a:p>
        </p:txBody>
      </p:sp>
      <p:sp>
        <p:nvSpPr>
          <p:cNvPr id="3" name="Titel 1">
            <a:extLst>
              <a:ext uri="{FF2B5EF4-FFF2-40B4-BE49-F238E27FC236}">
                <a16:creationId xmlns:a16="http://schemas.microsoft.com/office/drawing/2014/main" id="{4BAB7852-237D-4764-8BAA-1F64B7689CFE}"/>
              </a:ext>
            </a:extLst>
          </p:cNvPr>
          <p:cNvSpPr txBox="1">
            <a:spLocks/>
          </p:cNvSpPr>
          <p:nvPr/>
        </p:nvSpPr>
        <p:spPr>
          <a:xfrm>
            <a:off x="765773" y="740831"/>
            <a:ext cx="10660453" cy="720000"/>
          </a:xfrm>
          <a:prstGeom prst="rect">
            <a:avLst/>
          </a:prstGeom>
        </p:spPr>
        <p:txBody>
          <a:bodyPr/>
          <a:lstStyle>
            <a:lvl1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a:lstStyle>
          <a:p>
            <a:r>
              <a:rPr lang="nl-NL" kern="0" dirty="0"/>
              <a:t>Van korte termijn naar langere termijn</a:t>
            </a:r>
          </a:p>
        </p:txBody>
      </p:sp>
    </p:spTree>
    <p:extLst>
      <p:ext uri="{BB962C8B-B14F-4D97-AF65-F5344CB8AC3E}">
        <p14:creationId xmlns:p14="http://schemas.microsoft.com/office/powerpoint/2010/main" val="38733763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1000C84-3C31-4B09-A01D-08B287002360}"/>
              </a:ext>
            </a:extLst>
          </p:cNvPr>
          <p:cNvSpPr txBox="1"/>
          <p:nvPr/>
        </p:nvSpPr>
        <p:spPr>
          <a:xfrm>
            <a:off x="824228" y="1460831"/>
            <a:ext cx="11508931" cy="4678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545454"/>
                </a:solidFill>
                <a:effectLst/>
                <a:uLnTx/>
                <a:uFillTx/>
                <a:latin typeface="Flanders Art Sans"/>
                <a:ea typeface="+mj-ea"/>
                <a:cs typeface="Calibri"/>
                <a:sym typeface="Calibri"/>
              </a:rPr>
              <a:t>3. Extra kapitaal aantrekken</a:t>
            </a:r>
            <a:r>
              <a:rPr kumimoji="0" lang="nl-BE" sz="2800" b="0" i="0" u="none" strike="noStrike" kern="1200" cap="none" spc="0" normalizeH="0" baseline="0" noProof="0" dirty="0">
                <a:ln>
                  <a:noFill/>
                </a:ln>
                <a:solidFill>
                  <a:srgbClr val="545454"/>
                </a:solidFill>
                <a:effectLst/>
                <a:uLnTx/>
                <a:uFillTx/>
                <a:latin typeface="Flanders Art Sans"/>
                <a:ea typeface="+mj-ea"/>
                <a:cs typeface="Calibri"/>
                <a:sym typeface="Calibri"/>
              </a:rPr>
              <a:t>:</a:t>
            </a:r>
          </a:p>
          <a:p>
            <a:pPr marR="0" indent="0" defTabSz="685800" fontAlgn="auto" hangingPunct="0">
              <a:lnSpc>
                <a:spcPct val="100000"/>
              </a:lnSpc>
              <a:spcBef>
                <a:spcPts val="0"/>
              </a:spcBef>
              <a:spcAft>
                <a:spcPts val="0"/>
              </a:spcAft>
              <a:buClrTx/>
              <a:buSzTx/>
              <a:buFontTx/>
              <a:buNone/>
              <a:tabLst/>
              <a:defRPr/>
            </a:pPr>
            <a:r>
              <a:rPr lang="nl-BE" sz="2800" dirty="0">
                <a:solidFill>
                  <a:srgbClr val="545454"/>
                </a:solidFill>
                <a:latin typeface="Flanders Art Sans"/>
                <a:ea typeface="+mj-ea"/>
                <a:cs typeface="Calibri"/>
                <a:sym typeface="Calibri"/>
              </a:rPr>
              <a:t>	- </a:t>
            </a:r>
            <a:r>
              <a:rPr lang="nl-BE" sz="2800" dirty="0" err="1">
                <a:solidFill>
                  <a:srgbClr val="545454"/>
                </a:solidFill>
                <a:latin typeface="Flanders Art Sans"/>
                <a:ea typeface="+mj-ea"/>
                <a:cs typeface="Calibri"/>
                <a:sym typeface="Calibri"/>
              </a:rPr>
              <a:t>tax</a:t>
            </a:r>
            <a:r>
              <a:rPr lang="nl-BE" sz="2800" dirty="0">
                <a:solidFill>
                  <a:srgbClr val="545454"/>
                </a:solidFill>
                <a:latin typeface="Flanders Art Sans"/>
                <a:ea typeface="+mj-ea"/>
                <a:cs typeface="Calibri"/>
                <a:sym typeface="Calibri"/>
              </a:rPr>
              <a:t> shelter voor startende ondernemingen, voor </a:t>
            </a:r>
            <a:r>
              <a:rPr lang="nl-BE" sz="2800" dirty="0" err="1">
                <a:solidFill>
                  <a:srgbClr val="545454"/>
                </a:solidFill>
                <a:latin typeface="Flanders Art Sans"/>
                <a:ea typeface="+mj-ea"/>
                <a:cs typeface="Calibri"/>
                <a:sym typeface="Calibri"/>
              </a:rPr>
              <a:t>scale</a:t>
            </a:r>
            <a:r>
              <a:rPr lang="nl-BE" sz="2800" dirty="0">
                <a:solidFill>
                  <a:srgbClr val="545454"/>
                </a:solidFill>
                <a:latin typeface="Flanders Art Sans"/>
                <a:ea typeface="+mj-ea"/>
                <a:cs typeface="Calibri"/>
                <a:sym typeface="Calibri"/>
              </a:rPr>
              <a:t>-ups en </a:t>
            </a:r>
            <a:r>
              <a:rPr lang="nl-BE" sz="2800" dirty="0">
                <a:solidFill>
                  <a:srgbClr val="545454"/>
                </a:solidFill>
                <a:latin typeface="Flanders Art Sans"/>
                <a:ea typeface="+mj-ea"/>
                <a:cs typeface="Calibri"/>
              </a:rPr>
              <a:t>covid-19 	   voor kmo's</a:t>
            </a:r>
            <a:br>
              <a:rPr lang="nl-BE" sz="2800" dirty="0">
                <a:solidFill>
                  <a:srgbClr val="545454"/>
                </a:solidFill>
                <a:latin typeface="Flanders Art Sans"/>
                <a:ea typeface="+mj-ea"/>
                <a:cs typeface="Calibri"/>
                <a:sym typeface="Calibri"/>
              </a:rPr>
            </a:br>
            <a:r>
              <a:rPr lang="nl-BE" sz="2800" dirty="0">
                <a:solidFill>
                  <a:srgbClr val="545454"/>
                </a:solidFill>
                <a:latin typeface="Flanders Art Sans"/>
                <a:ea typeface="+mj-ea"/>
                <a:cs typeface="Calibri"/>
                <a:sym typeface="Calibri"/>
              </a:rPr>
              <a:t>	- business angels</a:t>
            </a:r>
          </a:p>
          <a:p>
            <a:pPr marR="0" indent="0" defTabSz="685800" fontAlgn="auto" hangingPunct="0">
              <a:lnSpc>
                <a:spcPct val="100000"/>
              </a:lnSpc>
              <a:spcBef>
                <a:spcPts val="0"/>
              </a:spcBef>
              <a:spcAft>
                <a:spcPts val="0"/>
              </a:spcAft>
              <a:buClrTx/>
              <a:buSzTx/>
              <a:buFontTx/>
              <a:buNone/>
              <a:tabLst/>
              <a:defRPr/>
            </a:pPr>
            <a:r>
              <a:rPr lang="nl-BE" sz="2800" dirty="0">
                <a:solidFill>
                  <a:srgbClr val="545454"/>
                </a:solidFill>
                <a:latin typeface="Flanders Art Sans"/>
                <a:ea typeface="+mj-ea"/>
                <a:cs typeface="Calibri"/>
                <a:sym typeface="Calibri"/>
              </a:rPr>
              <a:t>	- risicokapitaalfondsen</a:t>
            </a:r>
            <a:br>
              <a:rPr lang="nl-BE" sz="2800" dirty="0">
                <a:solidFill>
                  <a:srgbClr val="545454"/>
                </a:solidFill>
                <a:latin typeface="Flanders Art Sans"/>
                <a:ea typeface="+mj-ea"/>
                <a:cs typeface="Calibri"/>
                <a:sym typeface="Calibri"/>
              </a:rPr>
            </a:br>
            <a:r>
              <a:rPr lang="nl-BE" sz="2800" dirty="0">
                <a:solidFill>
                  <a:srgbClr val="545454"/>
                </a:solidFill>
                <a:latin typeface="Flanders Art Sans"/>
                <a:ea typeface="+mj-ea"/>
                <a:cs typeface="Calibri"/>
                <a:sym typeface="Calibri"/>
              </a:rPr>
              <a:t>	- </a:t>
            </a:r>
            <a:r>
              <a:rPr lang="nl-BE" sz="2800" dirty="0" err="1">
                <a:solidFill>
                  <a:srgbClr val="545454"/>
                </a:solidFill>
                <a:latin typeface="Flanders Art Sans"/>
                <a:ea typeface="+mj-ea"/>
                <a:cs typeface="Calibri"/>
                <a:sym typeface="Calibri"/>
              </a:rPr>
              <a:t>equity</a:t>
            </a:r>
            <a:r>
              <a:rPr lang="nl-BE" sz="2800" dirty="0">
                <a:solidFill>
                  <a:srgbClr val="545454"/>
                </a:solidFill>
                <a:latin typeface="Flanders Art Sans"/>
                <a:ea typeface="+mj-ea"/>
                <a:cs typeface="Calibri"/>
                <a:sym typeface="Calibri"/>
              </a:rPr>
              <a:t> </a:t>
            </a:r>
            <a:r>
              <a:rPr lang="nl-BE" sz="2800" dirty="0" err="1">
                <a:solidFill>
                  <a:srgbClr val="545454"/>
                </a:solidFill>
                <a:latin typeface="Flanders Art Sans"/>
                <a:ea typeface="+mj-ea"/>
                <a:cs typeface="Calibri"/>
                <a:sym typeface="Calibri"/>
              </a:rPr>
              <a:t>crowdfunding</a:t>
            </a:r>
            <a:endParaRPr lang="nl-BE" sz="2800" dirty="0">
              <a:solidFill>
                <a:srgbClr val="545454"/>
              </a:solidFill>
              <a:latin typeface="Flanders Art Sans"/>
              <a:ea typeface="+mj-ea"/>
              <a:cs typeface="Calibri"/>
              <a:sym typeface="Calibri"/>
            </a:endParaRPr>
          </a:p>
          <a:p>
            <a:pPr marR="0" indent="0" defTabSz="685800" fontAlgn="auto" hangingPunct="0">
              <a:lnSpc>
                <a:spcPct val="100000"/>
              </a:lnSpc>
              <a:spcBef>
                <a:spcPts val="0"/>
              </a:spcBef>
              <a:spcAft>
                <a:spcPts val="0"/>
              </a:spcAft>
              <a:buClrTx/>
              <a:buSzTx/>
              <a:buFontTx/>
              <a:buNone/>
              <a:tabLst/>
              <a:defRPr/>
            </a:pPr>
            <a:r>
              <a:rPr lang="nl-BE" sz="2800" dirty="0">
                <a:solidFill>
                  <a:srgbClr val="545454"/>
                </a:solidFill>
                <a:latin typeface="Flanders Art Sans"/>
                <a:ea typeface="+mj-ea"/>
                <a:cs typeface="Calibri"/>
                <a:sym typeface="Calibri"/>
              </a:rPr>
              <a:t>	- </a:t>
            </a:r>
            <a:r>
              <a:rPr lang="nl-BE" sz="2800" dirty="0">
                <a:solidFill>
                  <a:srgbClr val="545454"/>
                </a:solidFill>
                <a:latin typeface="Flanders Art Sans"/>
                <a:cs typeface="Calibri"/>
                <a:sym typeface="Calibri"/>
              </a:rPr>
              <a:t>vriendenaandeel</a:t>
            </a:r>
          </a:p>
          <a:p>
            <a:pPr marR="0" indent="0" defTabSz="685800" fontAlgn="auto" hangingPunct="0">
              <a:lnSpc>
                <a:spcPct val="100000"/>
              </a:lnSpc>
              <a:spcBef>
                <a:spcPts val="0"/>
              </a:spcBef>
              <a:spcAft>
                <a:spcPts val="0"/>
              </a:spcAft>
              <a:buClrTx/>
              <a:buSzTx/>
              <a:buFontTx/>
              <a:buNone/>
              <a:tabLst/>
              <a:defRPr/>
            </a:pPr>
            <a:r>
              <a:rPr lang="nl-BE" sz="2800" dirty="0">
                <a:solidFill>
                  <a:srgbClr val="545454"/>
                </a:solidFill>
                <a:latin typeface="Flanders Art Sans"/>
                <a:cs typeface="Calibri"/>
                <a:sym typeface="Calibri"/>
              </a:rPr>
              <a:t>	- welvaartsfonds</a:t>
            </a:r>
          </a:p>
          <a:p>
            <a:pPr marR="0" indent="0" defTabSz="685800" fontAlgn="auto" hangingPunct="0">
              <a:lnSpc>
                <a:spcPct val="100000"/>
              </a:lnSpc>
              <a:spcBef>
                <a:spcPts val="0"/>
              </a:spcBef>
              <a:spcAft>
                <a:spcPts val="0"/>
              </a:spcAft>
              <a:buClrTx/>
              <a:buSzTx/>
              <a:buFontTx/>
              <a:buNone/>
              <a:tabLst/>
              <a:defRPr/>
            </a:pPr>
            <a:endParaRPr kumimoji="0" lang="nl-BE" sz="2800" b="0" i="0" u="none" strike="noStrike" kern="1200" cap="none" spc="0" normalizeH="0" baseline="0" noProof="0" dirty="0">
              <a:ln>
                <a:noFill/>
              </a:ln>
              <a:solidFill>
                <a:srgbClr val="545454"/>
              </a:solidFill>
              <a:effectLst/>
              <a:uLnTx/>
              <a:uFillTx/>
              <a:latin typeface="Flanders Art Sans"/>
              <a:ea typeface="+mj-ea"/>
              <a:cs typeface="Calibri"/>
              <a:sym typeface="Calibri"/>
            </a:endParaRPr>
          </a:p>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545454"/>
                </a:solidFill>
                <a:effectLst/>
                <a:uLnTx/>
                <a:uFillTx/>
                <a:latin typeface="Flanders Art Sans"/>
                <a:ea typeface="+mj-ea"/>
                <a:cs typeface="Calibri"/>
                <a:sym typeface="Calibri"/>
              </a:rPr>
              <a:t>4. Handelshuurlening</a:t>
            </a:r>
          </a:p>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srgbClr val="4BA161"/>
              </a:solidFill>
              <a:effectLst/>
              <a:uLnTx/>
              <a:uFillTx/>
              <a:latin typeface="Flanders Art Sans"/>
              <a:ea typeface="+mj-ea"/>
              <a:cs typeface="Calibri"/>
              <a:sym typeface="Calibri"/>
            </a:endParaRPr>
          </a:p>
        </p:txBody>
      </p:sp>
      <p:sp>
        <p:nvSpPr>
          <p:cNvPr id="3" name="Titel 1">
            <a:extLst>
              <a:ext uri="{FF2B5EF4-FFF2-40B4-BE49-F238E27FC236}">
                <a16:creationId xmlns:a16="http://schemas.microsoft.com/office/drawing/2014/main" id="{997A7772-2425-4A23-87BE-44AAC7ECD07C}"/>
              </a:ext>
            </a:extLst>
          </p:cNvPr>
          <p:cNvSpPr txBox="1">
            <a:spLocks/>
          </p:cNvSpPr>
          <p:nvPr/>
        </p:nvSpPr>
        <p:spPr>
          <a:xfrm>
            <a:off x="765773" y="740831"/>
            <a:ext cx="10660453" cy="720000"/>
          </a:xfrm>
          <a:prstGeom prst="rect">
            <a:avLst/>
          </a:prstGeom>
        </p:spPr>
        <p:txBody>
          <a:bodyPr/>
          <a:lstStyle>
            <a:lvl1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a:lstStyle>
          <a:p>
            <a:r>
              <a:rPr lang="nl-NL" kern="0" dirty="0"/>
              <a:t>Van korte termijn naar langere termijn</a:t>
            </a:r>
          </a:p>
        </p:txBody>
      </p:sp>
    </p:spTree>
    <p:extLst>
      <p:ext uri="{BB962C8B-B14F-4D97-AF65-F5344CB8AC3E}">
        <p14:creationId xmlns:p14="http://schemas.microsoft.com/office/powerpoint/2010/main" val="4238389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5890903" y="1936427"/>
            <a:ext cx="1796499" cy="779637"/>
          </a:xfrm>
        </p:spPr>
        <p:txBody>
          <a:bodyPr/>
          <a:lstStyle/>
          <a:p>
            <a:r>
              <a:rPr lang="nl-BE" sz="5333" dirty="0"/>
              <a:t>Acute</a:t>
            </a:r>
          </a:p>
        </p:txBody>
      </p:sp>
      <p:sp>
        <p:nvSpPr>
          <p:cNvPr id="3" name="Titel 4">
            <a:extLst>
              <a:ext uri="{FF2B5EF4-FFF2-40B4-BE49-F238E27FC236}">
                <a16:creationId xmlns:a16="http://schemas.microsoft.com/office/drawing/2014/main" id="{ACF10849-37FA-4FE5-A4EE-C2A2D1F3F925}"/>
              </a:ext>
            </a:extLst>
          </p:cNvPr>
          <p:cNvSpPr txBox="1">
            <a:spLocks/>
          </p:cNvSpPr>
          <p:nvPr/>
        </p:nvSpPr>
        <p:spPr>
          <a:xfrm>
            <a:off x="5890903" y="2919327"/>
            <a:ext cx="5639276" cy="779637"/>
          </a:xfrm>
          <a:prstGeom prst="rect">
            <a:avLst/>
          </a:prstGeom>
          <a:solidFill>
            <a:srgbClr val="009B48"/>
          </a:solidFill>
        </p:spPr>
        <p:txBody>
          <a:bodyPr wrap="none" lIns="96000" tIns="0" rIns="96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pPr defTabSz="1219170"/>
            <a:r>
              <a:rPr lang="nl-BE" sz="5333" dirty="0">
                <a:solidFill>
                  <a:prstClr val="white"/>
                </a:solidFill>
              </a:rPr>
              <a:t>financieringsnoden</a:t>
            </a:r>
          </a:p>
        </p:txBody>
      </p:sp>
    </p:spTree>
    <p:extLst>
      <p:ext uri="{BB962C8B-B14F-4D97-AF65-F5344CB8AC3E}">
        <p14:creationId xmlns:p14="http://schemas.microsoft.com/office/powerpoint/2010/main" val="29940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4"/>
          <p:cNvGraphicFramePr>
            <a:graphicFrameLocks/>
          </p:cNvGraphicFramePr>
          <p:nvPr>
            <p:extLst>
              <p:ext uri="{D42A27DB-BD31-4B8C-83A1-F6EECF244321}">
                <p14:modId xmlns:p14="http://schemas.microsoft.com/office/powerpoint/2010/main" val="315375578"/>
              </p:ext>
            </p:extLst>
          </p:nvPr>
        </p:nvGraphicFramePr>
        <p:xfrm>
          <a:off x="845428" y="216246"/>
          <a:ext cx="10155853" cy="5692728"/>
        </p:xfrm>
        <a:graphic>
          <a:graphicData uri="http://schemas.openxmlformats.org/drawingml/2006/table">
            <a:tbl>
              <a:tblPr firstRow="1" bandRow="1">
                <a:tableStyleId>{2D5ABB26-0587-4C30-8999-92F81FD0307C}</a:tableStyleId>
              </a:tblPr>
              <a:tblGrid>
                <a:gridCol w="2489039">
                  <a:extLst>
                    <a:ext uri="{9D8B030D-6E8A-4147-A177-3AD203B41FA5}">
                      <a16:colId xmlns:a16="http://schemas.microsoft.com/office/drawing/2014/main" val="20000"/>
                    </a:ext>
                  </a:extLst>
                </a:gridCol>
                <a:gridCol w="7666814">
                  <a:extLst>
                    <a:ext uri="{9D8B030D-6E8A-4147-A177-3AD203B41FA5}">
                      <a16:colId xmlns:a16="http://schemas.microsoft.com/office/drawing/2014/main" val="20001"/>
                    </a:ext>
                  </a:extLst>
                </a:gridCol>
              </a:tblGrid>
              <a:tr h="539262">
                <a:tc>
                  <a:txBody>
                    <a:bodyPr/>
                    <a:lstStyle/>
                    <a:p>
                      <a:endParaRPr lang="nl-BE"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800" dirty="0"/>
                        <a:t>Betalingsuitstel ondernemingskredieten (bank)</a:t>
                      </a:r>
                      <a:endParaRPr lang="nl-BE" sz="2800" b="0" i="1"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274358">
                <a:tc>
                  <a:txBody>
                    <a:bodyPr/>
                    <a:lstStyle/>
                    <a:p>
                      <a:pPr marL="0" algn="l" defTabSz="457200" rtl="0" eaLnBrk="1" latinLnBrk="0" hangingPunct="1"/>
                      <a:r>
                        <a:rPr lang="nl-BE" sz="2000" kern="1200" dirty="0">
                          <a:solidFill>
                            <a:srgbClr val="545454"/>
                          </a:solidFill>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defTabSz="457200" rtl="0" eaLnBrk="1" latinLnBrk="0" hangingPunct="1"/>
                      <a:r>
                        <a:rPr lang="nl-NL" sz="2000" b="0" i="0" u="none" strike="noStrike" kern="1200" cap="none" spc="0" baseline="0" dirty="0">
                          <a:ln>
                            <a:noFill/>
                          </a:ln>
                          <a:solidFill>
                            <a:srgbClr val="545454"/>
                          </a:solidFill>
                          <a:uFillTx/>
                          <a:latin typeface="Flanders Art Sans"/>
                          <a:ea typeface="+mn-ea"/>
                          <a:cs typeface="+mn-cs"/>
                          <a:sym typeface="Calibri"/>
                        </a:rPr>
                        <a:t>betalingsuitstel van kapitaalaflossingen tot maximaal 6 maanden. De intresten blijven wel verschuldigd. Kredieten met een vast aflossingsplan, kaskredieten en vaste voorschotten. </a:t>
                      </a:r>
                      <a:br>
                        <a:rPr lang="nl-BE" sz="2000" dirty="0">
                          <a:solidFill>
                            <a:schemeClr val="tx2"/>
                          </a:solidFill>
                          <a:sym typeface="Calibri"/>
                        </a:rPr>
                      </a:br>
                      <a:endParaRPr lang="nl-BE" sz="2000" kern="1200" dirty="0">
                        <a:solidFill>
                          <a:srgbClr val="545454"/>
                        </a:solidFill>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b="0" i="0" u="none" strike="noStrike" kern="1200" cap="none" spc="0" baseline="0" dirty="0">
                          <a:ln>
                            <a:noFill/>
                          </a:ln>
                          <a:solidFill>
                            <a:srgbClr val="545454"/>
                          </a:solidFill>
                          <a:uFillTx/>
                          <a:latin typeface="Flanders Art Sans"/>
                          <a:ea typeface="+mn-ea"/>
                          <a:cs typeface="+mn-cs"/>
                          <a:sym typeface="Calibri"/>
                        </a:rPr>
                        <a:t>niet-financiële ondernemingen, kmo’s, zelfstandigen, vzw’s </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b="0" i="0" u="none" strike="noStrike" kern="1200" cap="none" spc="0" baseline="0" dirty="0">
                          <a:ln>
                            <a:noFill/>
                          </a:ln>
                          <a:solidFill>
                            <a:srgbClr val="545454"/>
                          </a:solidFill>
                          <a:uFillTx/>
                          <a:latin typeface="Flanders Art Sans"/>
                          <a:ea typeface="+mn-ea"/>
                          <a:cs typeface="+mn-cs"/>
                          <a:sym typeface="Calibri"/>
                        </a:rPr>
                        <a:t>uiterlijk 31 oktober 2020  -&gt; zal worden verlengd tot eind 2020</a:t>
                      </a:r>
                      <a:endParaRPr lang="nl-BE" sz="2000" b="0" i="0" u="none" strike="noStrike" kern="1200" cap="none" spc="0" baseline="0" dirty="0">
                        <a:ln>
                          <a:noFill/>
                        </a:ln>
                        <a:solidFill>
                          <a:srgbClr val="545454"/>
                        </a:solidFill>
                        <a:highlight>
                          <a:srgbClr val="FFFF00"/>
                        </a:highlight>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aanvragen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rechtstreeks bij de bank</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voorwaarden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Betalingsproblemen door corona (omzetdaling, volledig of deels tijdelijke werkloosheid, verplichte sluiting)</a:t>
                      </a:r>
                    </a:p>
                    <a:p>
                      <a:pPr marL="0" marR="0" indent="0" algn="l" defTabSz="457200" rtl="0" eaLnBrk="1" fontAlgn="auto" latinLnBrk="0" hangingPunct="1">
                        <a:lnSpc>
                          <a:spcPct val="100000"/>
                        </a:lnSpc>
                        <a:spcBef>
                          <a:spcPts val="0"/>
                        </a:spcBef>
                        <a:spcAft>
                          <a:spcPts val="0"/>
                        </a:spcAft>
                        <a:buClrTx/>
                        <a:buSzTx/>
                        <a:buFontTx/>
                        <a:buNone/>
                        <a:tabLst/>
                        <a:defRPr/>
                      </a:pPr>
                      <a:r>
                        <a:rPr lang="nl-BE" sz="2000" b="1" i="0" u="none" strike="noStrike" kern="1200" cap="none" spc="0" baseline="0" dirty="0">
                          <a:ln>
                            <a:noFill/>
                          </a:ln>
                          <a:solidFill>
                            <a:srgbClr val="545454"/>
                          </a:solidFill>
                          <a:uFillTx/>
                          <a:latin typeface="Flanders Art Sans"/>
                          <a:ea typeface="+mn-ea"/>
                          <a:cs typeface="+mn-cs"/>
                          <a:sym typeface="Calibri"/>
                        </a:rPr>
                        <a:t>En </a:t>
                      </a:r>
                      <a:r>
                        <a:rPr lang="nl-BE" sz="2000" b="0" i="0" u="none" strike="noStrike" kern="1200" cap="none" spc="0" baseline="0" dirty="0">
                          <a:ln>
                            <a:noFill/>
                          </a:ln>
                          <a:solidFill>
                            <a:srgbClr val="545454"/>
                          </a:solidFill>
                          <a:uFillTx/>
                          <a:latin typeface="Flanders Art Sans"/>
                          <a:ea typeface="+mn-ea"/>
                          <a:cs typeface="+mn-cs"/>
                          <a:sym typeface="Calibri"/>
                        </a:rPr>
                        <a:t>onderneming levensvatbaar (op 1/2/’20 geen betalingsachterstallen op lopend kredieten, belastingen of sociale zekerheid)</a:t>
                      </a:r>
                    </a:p>
                    <a:p>
                      <a:pPr marL="0" marR="0" indent="0" algn="l" defTabSz="457200" rtl="0" eaLnBrk="1" fontAlgn="auto" latinLnBrk="0" hangingPunct="1">
                        <a:lnSpc>
                          <a:spcPct val="100000"/>
                        </a:lnSpc>
                        <a:spcBef>
                          <a:spcPts val="0"/>
                        </a:spcBef>
                        <a:spcAft>
                          <a:spcPts val="0"/>
                        </a:spcAft>
                        <a:buClrTx/>
                        <a:buSzTx/>
                        <a:buFontTx/>
                        <a:buNone/>
                        <a:tabLst/>
                        <a:defRPr/>
                      </a:pPr>
                      <a:r>
                        <a:rPr lang="nl-BE" sz="2000" b="1" i="0" u="none" strike="noStrike" kern="1200" cap="none" spc="0" baseline="0" dirty="0">
                          <a:ln>
                            <a:noFill/>
                          </a:ln>
                          <a:solidFill>
                            <a:srgbClr val="545454"/>
                          </a:solidFill>
                          <a:uFillTx/>
                          <a:latin typeface="Flanders Art Sans"/>
                          <a:ea typeface="+mn-ea"/>
                          <a:cs typeface="+mn-cs"/>
                          <a:sym typeface="Calibri"/>
                        </a:rPr>
                        <a:t>En</a:t>
                      </a:r>
                      <a:r>
                        <a:rPr lang="nl-BE" sz="2000" b="0" i="0" u="none" strike="noStrike" kern="1200" cap="none" spc="0" baseline="0" dirty="0">
                          <a:ln>
                            <a:noFill/>
                          </a:ln>
                          <a:solidFill>
                            <a:srgbClr val="545454"/>
                          </a:solidFill>
                          <a:uFillTx/>
                          <a:latin typeface="Flanders Art Sans"/>
                          <a:ea typeface="+mn-ea"/>
                          <a:cs typeface="+mn-cs"/>
                          <a:sym typeface="Calibri"/>
                        </a:rPr>
                        <a:t> onderneming voldeed aan alle contractuele kredietverplichtingen in de 12 maanden voorafgaand aan 31 januari en zonder actieve kredietherstructurering</a:t>
                      </a:r>
                      <a:endParaRPr lang="nl-BE" sz="2000" b="1"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04724783"/>
                  </a:ext>
                </a:extLst>
              </a:tr>
            </a:tbl>
          </a:graphicData>
        </a:graphic>
      </p:graphicFrame>
      <p:sp>
        <p:nvSpPr>
          <p:cNvPr id="3" name="Rechthoek 2">
            <a:extLst>
              <a:ext uri="{FF2B5EF4-FFF2-40B4-BE49-F238E27FC236}">
                <a16:creationId xmlns:a16="http://schemas.microsoft.com/office/drawing/2014/main" id="{4D7C2B2D-280F-4233-92BF-6D8B76F8B7B1}"/>
              </a:ext>
            </a:extLst>
          </p:cNvPr>
          <p:cNvSpPr/>
          <p:nvPr/>
        </p:nvSpPr>
        <p:spPr>
          <a:xfrm>
            <a:off x="731846" y="6106223"/>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39057457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4"/>
          <p:cNvGraphicFramePr>
            <a:graphicFrameLocks/>
          </p:cNvGraphicFramePr>
          <p:nvPr>
            <p:extLst>
              <p:ext uri="{D42A27DB-BD31-4B8C-83A1-F6EECF244321}">
                <p14:modId xmlns:p14="http://schemas.microsoft.com/office/powerpoint/2010/main" val="1466200542"/>
              </p:ext>
            </p:extLst>
          </p:nvPr>
        </p:nvGraphicFramePr>
        <p:xfrm>
          <a:off x="856936" y="147842"/>
          <a:ext cx="11030263" cy="4239066"/>
        </p:xfrm>
        <a:graphic>
          <a:graphicData uri="http://schemas.openxmlformats.org/drawingml/2006/table">
            <a:tbl>
              <a:tblPr firstRow="1" bandRow="1">
                <a:tableStyleId>{2D5ABB26-0587-4C30-8999-92F81FD0307C}</a:tableStyleId>
              </a:tblPr>
              <a:tblGrid>
                <a:gridCol w="2733162">
                  <a:extLst>
                    <a:ext uri="{9D8B030D-6E8A-4147-A177-3AD203B41FA5}">
                      <a16:colId xmlns:a16="http://schemas.microsoft.com/office/drawing/2014/main" val="20000"/>
                    </a:ext>
                  </a:extLst>
                </a:gridCol>
                <a:gridCol w="8297101">
                  <a:extLst>
                    <a:ext uri="{9D8B030D-6E8A-4147-A177-3AD203B41FA5}">
                      <a16:colId xmlns:a16="http://schemas.microsoft.com/office/drawing/2014/main" val="20001"/>
                    </a:ext>
                  </a:extLst>
                </a:gridCol>
              </a:tblGrid>
              <a:tr h="539262">
                <a:tc>
                  <a:txBody>
                    <a:bodyPr/>
                    <a:lstStyle/>
                    <a:p>
                      <a:endParaRPr lang="nl-BE"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800" dirty="0"/>
                        <a:t>Overbruggingskrediet met staatswaarborg (bank)</a:t>
                      </a:r>
                      <a:endParaRPr lang="nl-BE" sz="2800" b="0" i="1"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274358">
                <a:tc>
                  <a:txBody>
                    <a:bodyPr/>
                    <a:lstStyle/>
                    <a:p>
                      <a:pPr marL="0" algn="l" defTabSz="457200" rtl="0" eaLnBrk="1" latinLnBrk="0" hangingPunct="1"/>
                      <a:r>
                        <a:rPr lang="nl-BE" sz="2000" kern="1200" dirty="0">
                          <a:solidFill>
                            <a:srgbClr val="545454"/>
                          </a:solidFill>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defTabSz="457200" rtl="0" eaLnBrk="1" latinLnBrk="0" hangingPunct="1"/>
                      <a:r>
                        <a:rPr lang="nl-NL" sz="2000" b="0" i="0" u="none" strike="noStrike" kern="1200" cap="none" spc="0" baseline="0" dirty="0">
                          <a:ln>
                            <a:noFill/>
                          </a:ln>
                          <a:solidFill>
                            <a:srgbClr val="545454"/>
                          </a:solidFill>
                          <a:uFillTx/>
                          <a:latin typeface="Flanders Art Sans"/>
                          <a:ea typeface="+mn-ea"/>
                          <a:cs typeface="+mn-cs"/>
                          <a:sym typeface="Calibri"/>
                        </a:rPr>
                        <a:t>voor alle nieuwe kredieten en kredietlijnen (geen herfinancieringskredieten) met een maximale looptijd van 12 maanden geldt er een federale garantieregeling (staatswaarborg), waardoor het voor de ondernemingen in deze crisisperiode makkelijker wordt om een overbruggingskrediet aan te vragen. </a:t>
                      </a:r>
                      <a:br>
                        <a:rPr lang="nl-BE" sz="2000" dirty="0">
                          <a:solidFill>
                            <a:schemeClr val="tx2"/>
                          </a:solidFill>
                          <a:sym typeface="Calibri"/>
                        </a:rPr>
                      </a:br>
                      <a:endParaRPr lang="nl-BE" sz="2000" kern="1200" dirty="0">
                        <a:solidFill>
                          <a:srgbClr val="545454"/>
                        </a:solidFill>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b="0" i="0" u="none" strike="noStrike" kern="1200" cap="none" spc="0" baseline="0" dirty="0">
                          <a:ln>
                            <a:noFill/>
                          </a:ln>
                          <a:solidFill>
                            <a:srgbClr val="545454"/>
                          </a:solidFill>
                          <a:uFillTx/>
                          <a:latin typeface="Flanders Art Sans"/>
                          <a:ea typeface="+mn-ea"/>
                          <a:cs typeface="+mn-cs"/>
                          <a:sym typeface="Calibri"/>
                        </a:rPr>
                        <a:t>niet-financiële ondernemingen, kmo’s, zelfstandigen, vzw’s </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Kredieten verstrekt tussen 1 april en 30 september 2020 –&gt; zal worden verlengd tot eind 2020 (moet nog juridisch worden uitgewerkt)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352119904"/>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aanvragen </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rechtstreeks bij de bank</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914071419"/>
                  </a:ext>
                </a:extLst>
              </a:tr>
            </a:tbl>
          </a:graphicData>
        </a:graphic>
      </p:graphicFrame>
      <p:sp>
        <p:nvSpPr>
          <p:cNvPr id="7" name="Tijdelijke aanduiding voor tekst 2"/>
          <p:cNvSpPr txBox="1">
            <a:spLocks/>
          </p:cNvSpPr>
          <p:nvPr/>
        </p:nvSpPr>
        <p:spPr>
          <a:xfrm>
            <a:off x="752004" y="4346702"/>
            <a:ext cx="11135195" cy="275686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009B48"/>
              </a:buClr>
              <a:buFont typeface="Arial"/>
              <a:buChar char="•"/>
              <a:defRPr sz="1800" b="0" i="0" kern="1200">
                <a:solidFill>
                  <a:schemeClr val="tx1"/>
                </a:solidFill>
                <a:latin typeface="Flanders Art Sans Light"/>
                <a:ea typeface="+mn-ea"/>
                <a:cs typeface="Flanders Art Sans Light"/>
              </a:defRPr>
            </a:lvl1pPr>
            <a:lvl2pPr marL="742950" indent="-285750" algn="l" defTabSz="457200" rtl="0" eaLnBrk="1" latinLnBrk="0" hangingPunct="1">
              <a:spcBef>
                <a:spcPts val="600"/>
              </a:spcBef>
              <a:buClr>
                <a:srgbClr val="009B48"/>
              </a:buClr>
              <a:buSzPct val="60000"/>
              <a:buFont typeface="Arial"/>
              <a:buChar char="►"/>
              <a:defRPr sz="1600" b="0" i="0" kern="1200">
                <a:solidFill>
                  <a:schemeClr val="tx1"/>
                </a:solidFill>
                <a:latin typeface="Flanders Art Sans Light"/>
                <a:ea typeface="+mn-ea"/>
                <a:cs typeface="Flanders Art Sans Light"/>
              </a:defRPr>
            </a:lvl2pPr>
            <a:lvl3pPr marL="1143000" indent="-228600" algn="l" defTabSz="457200" rtl="0" eaLnBrk="1" latinLnBrk="0" hangingPunct="1">
              <a:lnSpc>
                <a:spcPct val="100000"/>
              </a:lnSpc>
              <a:spcBef>
                <a:spcPts val="600"/>
              </a:spcBef>
              <a:buClr>
                <a:srgbClr val="009B48"/>
              </a:buClr>
              <a:buFont typeface="Lucida Grande"/>
              <a:buChar char="-"/>
              <a:defRPr sz="1400" b="0" i="0" kern="1200">
                <a:solidFill>
                  <a:schemeClr val="tx1"/>
                </a:solidFill>
                <a:latin typeface="Flanders Art Sans Light"/>
                <a:ea typeface="+mn-ea"/>
                <a:cs typeface="Flanders Art Sans Light"/>
              </a:defRPr>
            </a:lvl3pPr>
            <a:lvl4pPr marL="1600200" indent="-228600" algn="l" defTabSz="457200" rtl="0" eaLnBrk="1" latinLnBrk="0" hangingPunct="1">
              <a:spcBef>
                <a:spcPct val="20000"/>
              </a:spcBef>
              <a:buClr>
                <a:srgbClr val="009B48"/>
              </a:buClr>
              <a:buSzPct val="60000"/>
              <a:buFont typeface="Arial"/>
              <a:buChar char="■"/>
              <a:defRPr sz="1400" b="0" i="0" kern="1200">
                <a:solidFill>
                  <a:schemeClr val="tx1"/>
                </a:solidFill>
                <a:latin typeface="Flanders Art Sans Light"/>
                <a:ea typeface="+mn-ea"/>
                <a:cs typeface="Flanders Art Sans Light"/>
              </a:defRPr>
            </a:lvl4pPr>
            <a:lvl5pPr marL="2057400" indent="-228600" algn="l" defTabSz="457200" rtl="0" eaLnBrk="1" latinLnBrk="0" hangingPunct="1">
              <a:spcBef>
                <a:spcPts val="400"/>
              </a:spcBef>
              <a:buClr>
                <a:srgbClr val="009B48"/>
              </a:buClr>
              <a:buFont typeface="Arial"/>
              <a:buChar char="»"/>
              <a:defRPr sz="1200" b="0" i="0" kern="1200">
                <a:solidFill>
                  <a:schemeClr val="tx1"/>
                </a:solidFill>
                <a:latin typeface="Flanders Art Sans Light"/>
                <a:ea typeface="+mn-ea"/>
                <a:cs typeface="Flanders Art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9B48"/>
              </a:buClr>
              <a:buSzTx/>
              <a:buFont typeface="Arial"/>
              <a:buNone/>
              <a:tabLst/>
              <a:defRPr/>
            </a:pPr>
            <a:r>
              <a:rPr lang="nl-NL" sz="1900" b="1" dirty="0">
                <a:solidFill>
                  <a:srgbClr val="545454"/>
                </a:solidFill>
                <a:latin typeface="FlandersArtSerif-Regular"/>
              </a:rPr>
              <a:t>Uitbreiding maatregel tot overbruggingskrediet &gt; 1 jaar tot maximum 36 maanden</a:t>
            </a:r>
          </a:p>
          <a:p>
            <a:pPr marL="0" marR="0" lvl="0" indent="0" algn="l" defTabSz="457200" rtl="0" eaLnBrk="1" fontAlgn="auto" latinLnBrk="0" hangingPunct="1">
              <a:lnSpc>
                <a:spcPct val="100000"/>
              </a:lnSpc>
              <a:spcBef>
                <a:spcPct val="20000"/>
              </a:spcBef>
              <a:spcAft>
                <a:spcPts val="0"/>
              </a:spcAft>
              <a:buClr>
                <a:srgbClr val="009B48"/>
              </a:buClr>
              <a:buSzTx/>
              <a:buFont typeface="Arial"/>
              <a:buNone/>
              <a:tabLst/>
              <a:defRPr/>
            </a:pPr>
            <a:r>
              <a:rPr lang="nl-NL" sz="1900" dirty="0">
                <a:solidFill>
                  <a:srgbClr val="545454"/>
                </a:solidFill>
                <a:latin typeface="FlandersArtSerif-Regular"/>
              </a:rPr>
              <a:t>Om de kmo’s met een herstel van meer dan 12 maanden te ondersteunen. Dit moet nog juridisch worden uitgewerkt.</a:t>
            </a:r>
            <a:endParaRPr lang="nl-BE" sz="1900" dirty="0">
              <a:solidFill>
                <a:srgbClr val="545454"/>
              </a:solidFill>
              <a:latin typeface="FlandersArtSerif-Regular"/>
            </a:endParaRPr>
          </a:p>
          <a:p>
            <a:pPr marL="342900" marR="0" lvl="0" indent="-342900" algn="l" defTabSz="457200" rtl="0" eaLnBrk="1" fontAlgn="auto" latinLnBrk="0" hangingPunct="1">
              <a:lnSpc>
                <a:spcPct val="100000"/>
              </a:lnSpc>
              <a:spcBef>
                <a:spcPct val="20000"/>
              </a:spcBef>
              <a:spcAft>
                <a:spcPts val="0"/>
              </a:spcAft>
              <a:buClr>
                <a:srgbClr val="009B48"/>
              </a:buClr>
              <a:buSzTx/>
              <a:buFont typeface="Arial"/>
              <a:buChar char="•"/>
              <a:tabLst/>
              <a:defRPr/>
            </a:pPr>
            <a:endParaRPr kumimoji="0" lang="nl-BE" sz="1800" b="0" i="0" u="none" strike="noStrike" kern="1200" cap="none" spc="0" normalizeH="0" baseline="0" noProof="0" dirty="0">
              <a:ln>
                <a:noFill/>
              </a:ln>
              <a:solidFill>
                <a:srgbClr val="545454"/>
              </a:solidFill>
              <a:effectLst/>
              <a:uLnTx/>
              <a:uFillTx/>
              <a:latin typeface="FlandersArtSerif-Regular" panose="00000500000000000000" pitchFamily="2" charset="0"/>
            </a:endParaRPr>
          </a:p>
        </p:txBody>
      </p:sp>
      <p:sp>
        <p:nvSpPr>
          <p:cNvPr id="8" name="Rechthoek 7">
            <a:extLst>
              <a:ext uri="{FF2B5EF4-FFF2-40B4-BE49-F238E27FC236}">
                <a16:creationId xmlns:a16="http://schemas.microsoft.com/office/drawing/2014/main" id="{8B92512F-897E-499F-B29E-B738F1D336F0}"/>
              </a:ext>
            </a:extLst>
          </p:cNvPr>
          <p:cNvSpPr/>
          <p:nvPr/>
        </p:nvSpPr>
        <p:spPr>
          <a:xfrm>
            <a:off x="663266" y="5610328"/>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406160279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5078799" y="1900289"/>
            <a:ext cx="3171876" cy="701731"/>
          </a:xfrm>
        </p:spPr>
        <p:txBody>
          <a:bodyPr/>
          <a:lstStyle/>
          <a:p>
            <a:r>
              <a:rPr lang="nl-BE" sz="4800" dirty="0"/>
              <a:t>Heropbouw</a:t>
            </a:r>
            <a:endParaRPr lang="nl-BE" sz="5333" dirty="0"/>
          </a:p>
        </p:txBody>
      </p:sp>
      <p:sp>
        <p:nvSpPr>
          <p:cNvPr id="3" name="Titel 4">
            <a:extLst>
              <a:ext uri="{FF2B5EF4-FFF2-40B4-BE49-F238E27FC236}">
                <a16:creationId xmlns:a16="http://schemas.microsoft.com/office/drawing/2014/main" id="{ACF10849-37FA-4FE5-A4EE-C2A2D1F3F925}"/>
              </a:ext>
            </a:extLst>
          </p:cNvPr>
          <p:cNvSpPr txBox="1">
            <a:spLocks/>
          </p:cNvSpPr>
          <p:nvPr/>
        </p:nvSpPr>
        <p:spPr>
          <a:xfrm>
            <a:off x="5078800" y="2877572"/>
            <a:ext cx="6131996" cy="1403461"/>
          </a:xfrm>
          <a:prstGeom prst="rect">
            <a:avLst/>
          </a:prstGeom>
          <a:solidFill>
            <a:srgbClr val="009B48"/>
          </a:solidFill>
        </p:spPr>
        <p:txBody>
          <a:bodyPr wrap="square" lIns="96000" tIns="0" rIns="96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pPr defTabSz="1219170"/>
            <a:r>
              <a:rPr lang="nl-BE" sz="4800" dirty="0">
                <a:solidFill>
                  <a:prstClr val="white"/>
                </a:solidFill>
                <a:latin typeface="Calibri Light" panose="020F0302020204030204" pitchFamily="34" charset="0"/>
                <a:cs typeface="Calibri Light" panose="020F0302020204030204" pitchFamily="34" charset="0"/>
              </a:rPr>
              <a:t>Liquiditeiten op langere termijn</a:t>
            </a:r>
          </a:p>
        </p:txBody>
      </p:sp>
    </p:spTree>
    <p:extLst>
      <p:ext uri="{BB962C8B-B14F-4D97-AF65-F5344CB8AC3E}">
        <p14:creationId xmlns:p14="http://schemas.microsoft.com/office/powerpoint/2010/main" val="325115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0" y="376238"/>
            <a:ext cx="8229600" cy="5921375"/>
          </a:xfrm>
        </p:spPr>
        <p:txBody>
          <a:bodyPr>
            <a:normAutofit/>
          </a:bodyPr>
          <a:lstStyle/>
          <a:p>
            <a:pPr marL="0" indent="0">
              <a:buNone/>
            </a:pPr>
            <a:endParaRPr lang="nl-BE" dirty="0">
              <a:latin typeface="FlandersArtSerif-Regular" panose="00000500000000000000" pitchFamily="2" charset="0"/>
            </a:endParaRPr>
          </a:p>
          <a:p>
            <a:pPr marL="0" indent="0">
              <a:buNone/>
            </a:pPr>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pPr marL="57150" indent="0">
              <a:buNone/>
            </a:pPr>
            <a:endParaRPr lang="nl-BE" sz="2000" dirty="0">
              <a:latin typeface="FlandersArtSerif-Regular" panose="00000500000000000000" pitchFamily="2" charset="0"/>
            </a:endParaRPr>
          </a:p>
          <a:p>
            <a:pPr marL="57150" indent="0">
              <a:buNone/>
            </a:pPr>
            <a:endParaRPr lang="nl-BE" sz="2000" dirty="0">
              <a:latin typeface="FlandersArtSerif-Regular" panose="00000500000000000000" pitchFamily="2" charset="0"/>
            </a:endParaRPr>
          </a:p>
        </p:txBody>
      </p:sp>
      <p:graphicFrame>
        <p:nvGraphicFramePr>
          <p:cNvPr id="6" name="Tijdelijke aanduiding voor inhoud 4"/>
          <p:cNvGraphicFramePr>
            <a:graphicFrameLocks/>
          </p:cNvGraphicFramePr>
          <p:nvPr>
            <p:extLst>
              <p:ext uri="{D42A27DB-BD31-4B8C-83A1-F6EECF244321}">
                <p14:modId xmlns:p14="http://schemas.microsoft.com/office/powerpoint/2010/main" val="2623996577"/>
              </p:ext>
            </p:extLst>
          </p:nvPr>
        </p:nvGraphicFramePr>
        <p:xfrm>
          <a:off x="1439057" y="376238"/>
          <a:ext cx="10553074" cy="3324666"/>
        </p:xfrm>
        <a:graphic>
          <a:graphicData uri="http://schemas.openxmlformats.org/drawingml/2006/table">
            <a:tbl>
              <a:tblPr firstRow="1" bandRow="1">
                <a:tableStyleId>{2D5ABB26-0587-4C30-8999-92F81FD0307C}</a:tableStyleId>
              </a:tblPr>
              <a:tblGrid>
                <a:gridCol w="1905392">
                  <a:extLst>
                    <a:ext uri="{9D8B030D-6E8A-4147-A177-3AD203B41FA5}">
                      <a16:colId xmlns:a16="http://schemas.microsoft.com/office/drawing/2014/main" val="20000"/>
                    </a:ext>
                  </a:extLst>
                </a:gridCol>
                <a:gridCol w="8647682">
                  <a:extLst>
                    <a:ext uri="{9D8B030D-6E8A-4147-A177-3AD203B41FA5}">
                      <a16:colId xmlns:a16="http://schemas.microsoft.com/office/drawing/2014/main" val="20001"/>
                    </a:ext>
                  </a:extLst>
                </a:gridCol>
              </a:tblGrid>
              <a:tr h="539262">
                <a:tc>
                  <a:txBody>
                    <a:bodyPr/>
                    <a:lstStyle/>
                    <a:p>
                      <a:endParaRPr lang="nl-BE"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kern="1200" cap="none" spc="0" baseline="0" dirty="0" err="1">
                          <a:ln>
                            <a:noFill/>
                          </a:ln>
                          <a:solidFill>
                            <a:srgbClr val="545454"/>
                          </a:solidFill>
                          <a:uFillTx/>
                          <a:latin typeface="Flanders Art Sans"/>
                          <a:ea typeface="+mn-ea"/>
                          <a:cs typeface="+mn-cs"/>
                          <a:sym typeface="Calibri"/>
                        </a:rPr>
                        <a:t>Winwinlening</a:t>
                      </a:r>
                      <a:r>
                        <a:rPr lang="nl-BE" sz="2800" b="0" i="0" u="none" strike="noStrike" kern="1200" cap="none" spc="0" baseline="0" dirty="0">
                          <a:ln>
                            <a:noFill/>
                          </a:ln>
                          <a:solidFill>
                            <a:srgbClr val="545454"/>
                          </a:solidFill>
                          <a:uFillTx/>
                          <a:latin typeface="Flanders Art Sans"/>
                          <a:ea typeface="+mn-ea"/>
                          <a:cs typeface="+mn-cs"/>
                          <a:sym typeface="Calibri"/>
                        </a:rPr>
                        <a:t> (PMV/</a:t>
                      </a:r>
                      <a:r>
                        <a:rPr lang="nl-BE" sz="2800" b="0" i="0" u="none" strike="noStrike" kern="1200" cap="none" spc="0" baseline="0" dirty="0" err="1">
                          <a:ln>
                            <a:noFill/>
                          </a:ln>
                          <a:solidFill>
                            <a:srgbClr val="545454"/>
                          </a:solidFill>
                          <a:uFillTx/>
                          <a:latin typeface="Flanders Art Sans"/>
                          <a:ea typeface="+mn-ea"/>
                          <a:cs typeface="+mn-cs"/>
                          <a:sym typeface="Calibri"/>
                        </a:rPr>
                        <a:t>z</a:t>
                      </a:r>
                      <a:r>
                        <a:rPr lang="nl-BE" sz="2800" b="0" i="0" u="none" strike="noStrike" kern="1200" cap="none" spc="0" baseline="0" dirty="0">
                          <a:ln>
                            <a:noFill/>
                          </a:ln>
                          <a:solidFill>
                            <a:srgbClr val="545454"/>
                          </a:solidFill>
                          <a:uFillTx/>
                          <a:latin typeface="Flanders Art Sans"/>
                          <a:ea typeface="+mn-ea"/>
                          <a:cs typeface="+mn-cs"/>
                          <a:sym typeface="Calibri"/>
                        </a:rPr>
                        <a:t>)</a:t>
                      </a:r>
                      <a:endParaRPr lang="nl-BE" sz="2800" b="0" i="1"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539262">
                <a:tc>
                  <a:txBody>
                    <a:bodyPr/>
                    <a:lstStyle/>
                    <a:p>
                      <a:pPr marL="0" algn="l" defTabSz="457200" rtl="0" eaLnBrk="1" latinLnBrk="0" hangingPunct="1"/>
                      <a:r>
                        <a:rPr lang="nl-BE" sz="2000" kern="120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defTabSz="457200" rtl="0" eaLnBrk="1" latinLnBrk="0" hangingPunct="1"/>
                      <a:r>
                        <a:rPr lang="nl-BE" sz="2000" kern="1200" dirty="0">
                          <a:solidFill>
                            <a:srgbClr val="545454"/>
                          </a:solidFill>
                          <a:latin typeface="Flanders Art Sans"/>
                          <a:ea typeface="+mn-ea"/>
                          <a:cs typeface="+mn-cs"/>
                        </a:rPr>
                        <a:t>max. € 50.000 / kredietgever (particulier)</a:t>
                      </a:r>
                    </a:p>
                    <a:p>
                      <a:pPr marL="0" algn="l" defTabSz="457200" rtl="0" eaLnBrk="1" latinLnBrk="0" hangingPunct="1"/>
                      <a:r>
                        <a:rPr lang="nl-BE" sz="2000" kern="1200" dirty="0">
                          <a:solidFill>
                            <a:srgbClr val="545454"/>
                          </a:solidFill>
                          <a:latin typeface="Flanders Art Sans"/>
                          <a:ea typeface="+mn-ea"/>
                          <a:cs typeface="+mn-cs"/>
                        </a:rPr>
                        <a:t>max. € 200.000 / kredietnemer (kmo)</a:t>
                      </a:r>
                    </a:p>
                    <a:p>
                      <a:pPr marL="0" algn="l" defTabSz="457200" rtl="0" eaLnBrk="1" latinLnBrk="0" hangingPunct="1"/>
                      <a:r>
                        <a:rPr lang="nl-BE" sz="2000" kern="1200" dirty="0">
                          <a:solidFill>
                            <a:srgbClr val="545454"/>
                          </a:solidFill>
                          <a:latin typeface="Flanders Art Sans"/>
                          <a:ea typeface="+mn-ea"/>
                          <a:cs typeface="+mn-cs"/>
                        </a:rPr>
                        <a:t>Achtergestelde lening!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9262">
                <a:tc>
                  <a:txBody>
                    <a:bodyPr/>
                    <a:lstStyle/>
                    <a:p>
                      <a:pPr marL="0" algn="l" defTabSz="457200" rtl="0" eaLnBrk="1" latinLnBrk="0" hangingPunct="1"/>
                      <a:r>
                        <a:rPr lang="nl-BE" sz="2000" kern="120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rtl="0" eaLnBrk="1" latinLnBrk="0" hangingPunct="1"/>
                      <a:r>
                        <a:rPr lang="nl-BE" sz="2000" kern="1200" dirty="0">
                          <a:solidFill>
                            <a:srgbClr val="545454"/>
                          </a:solidFill>
                          <a:latin typeface="Flanders Art Sans"/>
                          <a:ea typeface="+mn-ea"/>
                          <a:cs typeface="+mn-cs"/>
                        </a:rPr>
                        <a:t>8 jaar</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539262">
                <a:tc>
                  <a:txBody>
                    <a:bodyPr/>
                    <a:lstStyle/>
                    <a:p>
                      <a:pPr marL="0" algn="l" defTabSz="457200" rtl="0" eaLnBrk="1" latinLnBrk="0" hangingPunct="1"/>
                      <a:r>
                        <a:rPr lang="nl-BE" sz="2000" kern="1200">
                          <a:solidFill>
                            <a:srgbClr val="545454"/>
                          </a:solidFill>
                          <a:latin typeface="Flanders Art Sans"/>
                          <a:ea typeface="+mn-ea"/>
                          <a:cs typeface="+mn-cs"/>
                        </a:rPr>
                        <a:t>interest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defTabSz="457200" rtl="0" eaLnBrk="1" latinLnBrk="0" hangingPunct="1"/>
                      <a:r>
                        <a:rPr lang="nl-BE" sz="2000" kern="1200">
                          <a:solidFill>
                            <a:srgbClr val="545454"/>
                          </a:solidFill>
                          <a:latin typeface="Flanders Art Sans"/>
                          <a:ea typeface="+mn-ea"/>
                          <a:cs typeface="+mn-cs"/>
                        </a:rPr>
                        <a:t>tussen 1,75% en 0,875% (overeen te komen)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26779869"/>
                  </a:ext>
                </a:extLst>
              </a:tr>
              <a:tr h="539262">
                <a:tc>
                  <a:txBody>
                    <a:bodyPr/>
                    <a:lstStyle/>
                    <a:p>
                      <a:pPr marL="0" algn="l" defTabSz="457200" rtl="0" eaLnBrk="1" latinLnBrk="0" hangingPunct="1"/>
                      <a:r>
                        <a:rPr lang="nl-BE" sz="2000" kern="1200">
                          <a:solidFill>
                            <a:srgbClr val="545454"/>
                          </a:solidFill>
                          <a:latin typeface="Flanders Art Sans"/>
                          <a:ea typeface="+mn-ea"/>
                          <a:cs typeface="+mn-cs"/>
                        </a:rPr>
                        <a:t>fiscaal voordeel (particulier)</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kern="1200" dirty="0">
                          <a:solidFill>
                            <a:srgbClr val="545454"/>
                          </a:solidFill>
                          <a:latin typeface="Flanders Art Sans"/>
                          <a:ea typeface="+mn-ea"/>
                          <a:cs typeface="+mn-cs"/>
                        </a:rPr>
                        <a:t>jaarlijks belastingkrediet: 2,5% openstaand bedrag</a:t>
                      </a:r>
                    </a:p>
                    <a:p>
                      <a:pPr marL="0" marR="0" indent="0" algn="l" defTabSz="457200" rtl="0" eaLnBrk="1" fontAlgn="auto" latinLnBrk="0" hangingPunct="1">
                        <a:lnSpc>
                          <a:spcPct val="100000"/>
                        </a:lnSpc>
                        <a:spcBef>
                          <a:spcPts val="0"/>
                        </a:spcBef>
                        <a:spcAft>
                          <a:spcPts val="0"/>
                        </a:spcAft>
                        <a:buClrTx/>
                        <a:buSzTx/>
                        <a:buFontTx/>
                        <a:buNone/>
                        <a:tabLst/>
                        <a:defRPr/>
                      </a:pPr>
                      <a:r>
                        <a:rPr lang="nl-BE" sz="2000" kern="1200" dirty="0">
                          <a:solidFill>
                            <a:srgbClr val="545454"/>
                          </a:solidFill>
                          <a:latin typeface="Flanders Art Sans"/>
                          <a:ea typeface="+mn-ea"/>
                          <a:cs typeface="+mn-cs"/>
                        </a:rPr>
                        <a:t>eenmalig belastingkrediet: 30% openstaand kapitaal bij niet-terugbetaling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126064000"/>
                  </a:ext>
                </a:extLst>
              </a:tr>
            </a:tbl>
          </a:graphicData>
        </a:graphic>
      </p:graphicFrame>
      <p:sp>
        <p:nvSpPr>
          <p:cNvPr id="8" name="Rechthoek 7">
            <a:extLst>
              <a:ext uri="{FF2B5EF4-FFF2-40B4-BE49-F238E27FC236}">
                <a16:creationId xmlns:a16="http://schemas.microsoft.com/office/drawing/2014/main" id="{065781C9-056D-43A2-BD93-B6809623C818}"/>
              </a:ext>
            </a:extLst>
          </p:cNvPr>
          <p:cNvSpPr/>
          <p:nvPr/>
        </p:nvSpPr>
        <p:spPr>
          <a:xfrm>
            <a:off x="1353788" y="4463727"/>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32649077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626E171-145F-46E0-B955-A87B21B4BA70}"/>
              </a:ext>
            </a:extLst>
          </p:cNvPr>
          <p:cNvSpPr txBox="1"/>
          <p:nvPr/>
        </p:nvSpPr>
        <p:spPr>
          <a:xfrm>
            <a:off x="136305" y="443258"/>
            <a:ext cx="11346492" cy="706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971539" lvl="1" indent="-514350" defTabSz="685783" hangingPunct="0">
              <a:buFont typeface="+mj-lt"/>
              <a:buAutoNum type="arabicPeriod"/>
            </a:pPr>
            <a:r>
              <a:rPr lang="nl-BE" sz="2667" dirty="0">
                <a:solidFill>
                  <a:srgbClr val="535353"/>
                </a:solidFill>
                <a:latin typeface="Calibri"/>
                <a:ea typeface="+mj-ea"/>
                <a:cs typeface="Calibri"/>
                <a:sym typeface="Calibri"/>
              </a:rPr>
              <a:t>Corona premies </a:t>
            </a:r>
          </a:p>
          <a:p>
            <a:pPr marL="1371566" lvl="2" indent="-457189" defTabSz="685783" hangingPunct="0">
              <a:buFont typeface="Wingdings" panose="05000000000000000000" pitchFamily="2" charset="2"/>
              <a:buChar char="§"/>
            </a:pPr>
            <a:r>
              <a:rPr lang="nl-BE" sz="2400" dirty="0">
                <a:solidFill>
                  <a:srgbClr val="535353"/>
                </a:solidFill>
                <a:latin typeface="Calibri"/>
                <a:ea typeface="+mj-ea"/>
                <a:cs typeface="Calibri"/>
                <a:sym typeface="Calibri"/>
              </a:rPr>
              <a:t>Hinderpremie</a:t>
            </a:r>
          </a:p>
          <a:p>
            <a:pPr marL="1371566" lvl="2" indent="-457189" defTabSz="685783" hangingPunct="0">
              <a:buFont typeface="Wingdings" panose="05000000000000000000" pitchFamily="2" charset="2"/>
              <a:buChar char="§"/>
            </a:pPr>
            <a:r>
              <a:rPr lang="nl-BE" sz="2400" dirty="0">
                <a:solidFill>
                  <a:srgbClr val="535353"/>
                </a:solidFill>
                <a:latin typeface="Calibri"/>
                <a:ea typeface="+mj-ea"/>
                <a:cs typeface="Calibri"/>
                <a:sym typeface="Calibri"/>
              </a:rPr>
              <a:t>Compensatiepremie</a:t>
            </a:r>
          </a:p>
          <a:p>
            <a:pPr marL="1371566" lvl="2" indent="-457189" defTabSz="685783" hangingPunct="0">
              <a:buFont typeface="Wingdings" panose="05000000000000000000" pitchFamily="2" charset="2"/>
              <a:buChar char="§"/>
            </a:pPr>
            <a:r>
              <a:rPr lang="nl-BE" sz="2400" dirty="0">
                <a:solidFill>
                  <a:srgbClr val="535353"/>
                </a:solidFill>
                <a:latin typeface="Calibri"/>
                <a:ea typeface="+mj-ea"/>
                <a:cs typeface="Calibri"/>
                <a:sym typeface="Calibri"/>
              </a:rPr>
              <a:t>Ondersteuningspremie</a:t>
            </a:r>
          </a:p>
          <a:p>
            <a:pPr marL="1371566" lvl="2" indent="-457189" defTabSz="685783" hangingPunct="0">
              <a:buFont typeface="Wingdings" panose="05000000000000000000" pitchFamily="2" charset="2"/>
              <a:buChar char="§"/>
            </a:pPr>
            <a:r>
              <a:rPr lang="nl-BE" sz="2400" dirty="0">
                <a:solidFill>
                  <a:srgbClr val="535353"/>
                </a:solidFill>
                <a:latin typeface="Calibri"/>
                <a:ea typeface="+mj-ea"/>
                <a:cs typeface="Calibri"/>
                <a:sym typeface="Calibri"/>
              </a:rPr>
              <a:t>Overbruggingsrecht</a:t>
            </a:r>
            <a:br>
              <a:rPr lang="nl-BE" sz="2667" dirty="0">
                <a:solidFill>
                  <a:srgbClr val="535353"/>
                </a:solidFill>
                <a:latin typeface="Calibri"/>
                <a:ea typeface="+mj-ea"/>
                <a:cs typeface="Calibri"/>
                <a:sym typeface="Calibri"/>
              </a:rPr>
            </a:br>
            <a:endParaRPr lang="nl-BE" sz="2667" dirty="0">
              <a:solidFill>
                <a:srgbClr val="535353"/>
              </a:solidFill>
              <a:latin typeface="Calibri"/>
              <a:ea typeface="+mj-ea"/>
              <a:cs typeface="Calibri"/>
              <a:sym typeface="Calibri"/>
            </a:endParaRPr>
          </a:p>
          <a:p>
            <a:pPr marL="971539" lvl="1" indent="-514350" defTabSz="685783" hangingPunct="0">
              <a:buFont typeface="+mj-lt"/>
              <a:buAutoNum type="arabicPeriod"/>
            </a:pPr>
            <a:r>
              <a:rPr lang="nl-BE" sz="2667" dirty="0">
                <a:solidFill>
                  <a:srgbClr val="535353"/>
                </a:solidFill>
                <a:latin typeface="Calibri"/>
                <a:ea typeface="+mj-ea"/>
                <a:cs typeface="Calibri"/>
                <a:sym typeface="Calibri"/>
              </a:rPr>
              <a:t>Sectorale en regionale maatregelen</a:t>
            </a:r>
            <a:br>
              <a:rPr lang="nl-BE" sz="2667" dirty="0">
                <a:solidFill>
                  <a:srgbClr val="535353"/>
                </a:solidFill>
                <a:latin typeface="Calibri"/>
                <a:ea typeface="+mj-ea"/>
                <a:cs typeface="Calibri"/>
                <a:sym typeface="Calibri"/>
              </a:rPr>
            </a:br>
            <a:endParaRPr lang="nl-BE" sz="2667" dirty="0">
              <a:solidFill>
                <a:srgbClr val="535353"/>
              </a:solidFill>
              <a:latin typeface="Calibri"/>
              <a:ea typeface="+mj-ea"/>
              <a:cs typeface="Calibri"/>
              <a:sym typeface="Calibri"/>
            </a:endParaRPr>
          </a:p>
          <a:p>
            <a:pPr marL="971539" lvl="1" indent="-514350" defTabSz="685783" hangingPunct="0">
              <a:buFont typeface="+mj-lt"/>
              <a:buAutoNum type="arabicPeriod"/>
            </a:pPr>
            <a:r>
              <a:rPr lang="nl-BE" sz="2667" dirty="0">
                <a:solidFill>
                  <a:srgbClr val="535353"/>
                </a:solidFill>
                <a:latin typeface="Calibri"/>
                <a:ea typeface="+mj-ea"/>
                <a:cs typeface="Calibri"/>
                <a:sym typeface="Calibri"/>
              </a:rPr>
              <a:t>Fiscale maatregelen (Federaal en Vlaams)</a:t>
            </a:r>
            <a:br>
              <a:rPr lang="nl-BE" sz="2667" dirty="0">
                <a:solidFill>
                  <a:srgbClr val="535353"/>
                </a:solidFill>
                <a:latin typeface="Calibri"/>
                <a:ea typeface="+mj-ea"/>
                <a:cs typeface="Calibri"/>
                <a:sym typeface="Calibri"/>
              </a:rPr>
            </a:br>
            <a:endParaRPr lang="nl-BE" sz="2667" dirty="0">
              <a:solidFill>
                <a:srgbClr val="535353"/>
              </a:solidFill>
              <a:latin typeface="Calibri"/>
              <a:ea typeface="+mj-ea"/>
              <a:cs typeface="Calibri"/>
              <a:sym typeface="Calibri"/>
            </a:endParaRPr>
          </a:p>
          <a:p>
            <a:pPr marL="971539" lvl="1" indent="-514350" defTabSz="685783" hangingPunct="0">
              <a:buFont typeface="+mj-lt"/>
              <a:buAutoNum type="arabicPeriod"/>
            </a:pPr>
            <a:r>
              <a:rPr lang="nl-BE" sz="2667" dirty="0">
                <a:solidFill>
                  <a:srgbClr val="535353"/>
                </a:solidFill>
                <a:latin typeface="Calibri"/>
                <a:ea typeface="+mj-ea"/>
                <a:cs typeface="Calibri"/>
                <a:sym typeface="Calibri"/>
              </a:rPr>
              <a:t>Maatregelen voor werkgevers (Federaal)</a:t>
            </a:r>
            <a:br>
              <a:rPr lang="nl-BE" sz="2667" dirty="0">
                <a:solidFill>
                  <a:srgbClr val="535353"/>
                </a:solidFill>
                <a:latin typeface="Calibri"/>
                <a:ea typeface="+mj-ea"/>
                <a:cs typeface="Calibri"/>
                <a:sym typeface="Calibri"/>
              </a:rPr>
            </a:br>
            <a:endParaRPr lang="nl-BE" sz="2667" dirty="0">
              <a:solidFill>
                <a:srgbClr val="535353"/>
              </a:solidFill>
              <a:latin typeface="Calibri"/>
              <a:ea typeface="+mj-ea"/>
              <a:cs typeface="Calibri"/>
              <a:sym typeface="Calibri"/>
            </a:endParaRPr>
          </a:p>
          <a:p>
            <a:pPr marL="971539" lvl="1" indent="-514350" defTabSz="685783" hangingPunct="0">
              <a:buFont typeface="+mj-lt"/>
              <a:buAutoNum type="arabicPeriod"/>
            </a:pPr>
            <a:r>
              <a:rPr lang="nl-NL" sz="2667" dirty="0">
                <a:solidFill>
                  <a:srgbClr val="535353"/>
                </a:solidFill>
                <a:latin typeface="Calibri"/>
                <a:ea typeface="+mj-ea"/>
                <a:cs typeface="Calibri"/>
              </a:rPr>
              <a:t>Steunmogelijkheden bij de heroriëntering van je businessplan</a:t>
            </a:r>
            <a:br>
              <a:rPr lang="nl-BE" sz="2667" dirty="0">
                <a:solidFill>
                  <a:srgbClr val="535353"/>
                </a:solidFill>
                <a:latin typeface="Calibri"/>
                <a:ea typeface="+mj-ea"/>
                <a:cs typeface="Calibri"/>
                <a:sym typeface="Calibri"/>
              </a:rPr>
            </a:br>
            <a:endParaRPr lang="nl-BE" sz="2667" dirty="0">
              <a:solidFill>
                <a:srgbClr val="535353"/>
              </a:solidFill>
              <a:latin typeface="Calibri"/>
              <a:ea typeface="+mj-ea"/>
              <a:cs typeface="Calibri"/>
              <a:sym typeface="Calibri"/>
            </a:endParaRPr>
          </a:p>
          <a:p>
            <a:pPr defTabSz="685783" hangingPunct="0"/>
            <a:endParaRPr lang="nl-BE" sz="2667" dirty="0">
              <a:solidFill>
                <a:srgbClr val="535353"/>
              </a:solidFill>
              <a:latin typeface="Calibri"/>
              <a:ea typeface="+mj-ea"/>
              <a:cs typeface="Calibri"/>
              <a:sym typeface="Calibri"/>
            </a:endParaRPr>
          </a:p>
          <a:p>
            <a:pPr defTabSz="685783" hangingPunct="0"/>
            <a:endParaRPr lang="nl-BE" sz="2667" dirty="0">
              <a:solidFill>
                <a:srgbClr val="535353"/>
              </a:solidFill>
              <a:latin typeface="Calibri"/>
              <a:ea typeface="+mj-ea"/>
              <a:cs typeface="Calibri"/>
              <a:sym typeface="Calibri"/>
            </a:endParaRPr>
          </a:p>
          <a:p>
            <a:pPr defTabSz="685783" hangingPunct="0"/>
            <a:r>
              <a:rPr lang="nl-BE" sz="2667" dirty="0">
                <a:solidFill>
                  <a:srgbClr val="009B48"/>
                </a:solidFill>
                <a:latin typeface="Calibri"/>
                <a:ea typeface="+mj-ea"/>
                <a:cs typeface="Calibri"/>
                <a:sym typeface="Calibri"/>
              </a:rPr>
              <a:t> </a:t>
            </a:r>
          </a:p>
        </p:txBody>
      </p:sp>
    </p:spTree>
    <p:extLst>
      <p:ext uri="{BB962C8B-B14F-4D97-AF65-F5344CB8AC3E}">
        <p14:creationId xmlns:p14="http://schemas.microsoft.com/office/powerpoint/2010/main" val="31393686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9D58974-8C1A-45C0-A1AE-1ABF58753C2B}"/>
              </a:ext>
            </a:extLst>
          </p:cNvPr>
          <p:cNvSpPr>
            <a:spLocks noGrp="1"/>
          </p:cNvSpPr>
          <p:nvPr>
            <p:ph type="body" idx="1"/>
          </p:nvPr>
        </p:nvSpPr>
        <p:spPr>
          <a:xfrm>
            <a:off x="765773" y="1401343"/>
            <a:ext cx="10660453" cy="4863283"/>
          </a:xfrm>
        </p:spPr>
        <p:txBody>
          <a:bodyPr>
            <a:normAutofit fontScale="92500"/>
          </a:bodyPr>
          <a:lstStyle/>
          <a:p>
            <a:pPr marL="0" indent="0" algn="just">
              <a:buNone/>
            </a:pPr>
            <a:r>
              <a:rPr lang="nl-NL" sz="2600" dirty="0">
                <a:latin typeface="Calibri" panose="020F0502020204030204" pitchFamily="34" charset="0"/>
                <a:ea typeface="Calibri" panose="020F0502020204030204" pitchFamily="34" charset="0"/>
              </a:rPr>
              <a:t>Verwachte timing: loop van augustus</a:t>
            </a:r>
          </a:p>
          <a:p>
            <a:pPr fontAlgn="base"/>
            <a:r>
              <a:rPr lang="nl-NL" sz="2600" b="1" dirty="0"/>
              <a:t>Leningen die aflopen in 2020 kunnen vrijwillig met 2 jaar verlengd worden</a:t>
            </a:r>
            <a:r>
              <a:rPr lang="nl-NL" sz="2600" dirty="0"/>
              <a:t>. Zo kunnen ondernemingen de terugbetaling meer spreiden of uitstellen. Het fiscale voordeel van 2,5% wordt uitgebreid tot de totale looptijd van maximum 10 jaar.</a:t>
            </a:r>
            <a:endParaRPr lang="nl-NL" sz="2600" b="1" dirty="0"/>
          </a:p>
          <a:p>
            <a:pPr fontAlgn="base"/>
            <a:r>
              <a:rPr lang="nl-NL" sz="2600" b="1" dirty="0"/>
              <a:t>Meer flexibiliteit in de looptijd</a:t>
            </a:r>
            <a:r>
              <a:rPr lang="nl-NL" sz="2600" dirty="0"/>
              <a:t>: in plaats van een looptijd van 8 jaar, wordt het mogelijk te variëren van looptijd tussen 5 en 10 jaar.</a:t>
            </a:r>
          </a:p>
          <a:p>
            <a:pPr fontAlgn="base"/>
            <a:r>
              <a:rPr lang="nl-NL" sz="2600" b="1" dirty="0"/>
              <a:t>Maximumbedragen worden aangepast</a:t>
            </a:r>
            <a:r>
              <a:rPr lang="nl-NL" sz="2600" dirty="0"/>
              <a:t>: het maximum van € 50.000 per kredietgever wordt opgetrokken tot € 75.000, het maximum van € 200.000 per onderneming wordt opgetrokken tot € 300.000.</a:t>
            </a:r>
          </a:p>
          <a:p>
            <a:pPr fontAlgn="base"/>
            <a:r>
              <a:rPr lang="nl-NL" sz="2600" b="1" dirty="0"/>
              <a:t>Ook voor kleine aandeelhouders </a:t>
            </a:r>
            <a:r>
              <a:rPr lang="nl-NL" sz="2600" dirty="0"/>
              <a:t>(met maximum 5% van de aandelen) wordt het toegelaten om een </a:t>
            </a:r>
            <a:r>
              <a:rPr lang="nl-NL" sz="2600" dirty="0" err="1"/>
              <a:t>winwinlening</a:t>
            </a:r>
            <a:r>
              <a:rPr lang="nl-NL" sz="2600" dirty="0"/>
              <a:t> te verstrekken.</a:t>
            </a:r>
          </a:p>
          <a:p>
            <a:pPr fontAlgn="base"/>
            <a:r>
              <a:rPr lang="nl-NL" sz="2600" b="1" dirty="0"/>
              <a:t>Bij een faillissement </a:t>
            </a:r>
            <a:r>
              <a:rPr lang="nl-NL" sz="2600" dirty="0"/>
              <a:t>zal de ontlener </a:t>
            </a:r>
            <a:r>
              <a:rPr lang="nl-NL" sz="2600" b="1" dirty="0"/>
              <a:t>in plaats van 30% nu, 40% </a:t>
            </a:r>
            <a:r>
              <a:rPr lang="nl-NL" sz="2600" dirty="0"/>
              <a:t>van zijn geld terugkrijgen via een belastingvermindering (Dit is een tijdelijke uitbreiding).</a:t>
            </a:r>
          </a:p>
          <a:p>
            <a:pPr marL="0" indent="0" algn="just">
              <a:buNone/>
            </a:pPr>
            <a:endParaRPr lang="nl-NL" sz="2600" dirty="0">
              <a:latin typeface="Calibri" panose="020F0502020204030204" pitchFamily="34" charset="0"/>
              <a:ea typeface="Calibri" panose="020F0502020204030204" pitchFamily="34" charset="0"/>
            </a:endParaRPr>
          </a:p>
          <a:p>
            <a:pPr marL="0" indent="0" algn="just">
              <a:buNone/>
            </a:pPr>
            <a:endParaRPr lang="nl-NL" sz="2600" dirty="0">
              <a:latin typeface="Calibri" panose="020F0502020204030204" pitchFamily="34" charset="0"/>
              <a:ea typeface="Calibri" panose="020F0502020204030204" pitchFamily="34" charset="0"/>
            </a:endParaRPr>
          </a:p>
          <a:p>
            <a:pPr marL="0" indent="0" algn="just">
              <a:buNone/>
            </a:pPr>
            <a:endParaRPr lang="nl-NL" sz="2600" dirty="0">
              <a:latin typeface="Calibri" panose="020F0502020204030204" pitchFamily="34" charset="0"/>
              <a:ea typeface="Calibri" panose="020F0502020204030204" pitchFamily="34" charset="0"/>
            </a:endParaRPr>
          </a:p>
          <a:p>
            <a:pPr marL="0" indent="0" algn="just">
              <a:buNone/>
            </a:pPr>
            <a:endParaRPr lang="nl-NL" sz="2600" dirty="0">
              <a:latin typeface="Calibri" panose="020F0502020204030204" pitchFamily="34" charset="0"/>
              <a:ea typeface="Calibri" panose="020F0502020204030204" pitchFamily="34" charset="0"/>
            </a:endParaRPr>
          </a:p>
          <a:p>
            <a:pPr marL="0" indent="0" algn="just">
              <a:buNone/>
            </a:pPr>
            <a:endParaRPr lang="nl-NL" sz="2600" dirty="0">
              <a:latin typeface="Calibri" panose="020F0502020204030204" pitchFamily="34" charset="0"/>
              <a:ea typeface="Calibri" panose="020F0502020204030204" pitchFamily="34" charset="0"/>
            </a:endParaRPr>
          </a:p>
          <a:p>
            <a:pPr marL="514350" indent="-514350" algn="just">
              <a:buAutoNum type="arabicParenR"/>
            </a:pPr>
            <a:endParaRPr lang="nl-BE" sz="2600" dirty="0">
              <a:latin typeface="Calibri" panose="020F0502020204030204" pitchFamily="34" charset="0"/>
              <a:ea typeface="Calibri" panose="020F0502020204030204" pitchFamily="34" charset="0"/>
            </a:endParaRPr>
          </a:p>
        </p:txBody>
      </p:sp>
      <p:sp>
        <p:nvSpPr>
          <p:cNvPr id="611" name="Titel 1"/>
          <p:cNvSpPr txBox="1">
            <a:spLocks noGrp="1"/>
          </p:cNvSpPr>
          <p:nvPr>
            <p:ph type="title"/>
          </p:nvPr>
        </p:nvSpPr>
        <p:spPr>
          <a:prstGeom prst="rect">
            <a:avLst/>
          </a:prstGeom>
        </p:spPr>
        <p:txBody>
          <a:bodyPr>
            <a:normAutofit/>
          </a:bodyPr>
          <a:lstStyle/>
          <a:p>
            <a:r>
              <a:rPr lang="nl-BE" dirty="0" err="1"/>
              <a:t>Winwinlening</a:t>
            </a:r>
            <a:r>
              <a:rPr lang="nl-BE" dirty="0"/>
              <a:t> wordt uitgebreid </a:t>
            </a:r>
            <a:endParaRPr dirty="0"/>
          </a:p>
        </p:txBody>
      </p:sp>
    </p:spTree>
    <p:extLst>
      <p:ext uri="{BB962C8B-B14F-4D97-AF65-F5344CB8AC3E}">
        <p14:creationId xmlns:p14="http://schemas.microsoft.com/office/powerpoint/2010/main" val="16590996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3800475" y="376238"/>
            <a:ext cx="8391525" cy="5921375"/>
          </a:xfrm>
        </p:spPr>
        <p:txBody>
          <a:bodyPr>
            <a:normAutofit/>
          </a:bodyPr>
          <a:lstStyle/>
          <a:p>
            <a:endParaRPr lang="nl-BE">
              <a:latin typeface="FlandersArtSerif-Regular" panose="00000500000000000000" pitchFamily="2" charset="0"/>
            </a:endParaRPr>
          </a:p>
          <a:p>
            <a:pPr marL="0" indent="0">
              <a:buNone/>
              <a:tabLst>
                <a:tab pos="3224213" algn="ctr"/>
                <a:tab pos="5835650" algn="ctr"/>
              </a:tabLst>
            </a:pPr>
            <a:r>
              <a:rPr lang="nl-BE">
                <a:latin typeface="FlandersArtSerif-Regular" panose="00000500000000000000" pitchFamily="2" charset="0"/>
              </a:rPr>
              <a:t>		</a:t>
            </a:r>
          </a:p>
          <a:p>
            <a:endParaRPr lang="nl-BE" sz="2000">
              <a:latin typeface="FlandersArtSerif-Regular" panose="00000500000000000000" pitchFamily="2" charset="0"/>
            </a:endParaRPr>
          </a:p>
          <a:p>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p:txBody>
      </p:sp>
      <p:graphicFrame>
        <p:nvGraphicFramePr>
          <p:cNvPr id="7" name="Tijdelijke aanduiding voor inhoud 4"/>
          <p:cNvGraphicFramePr>
            <a:graphicFrameLocks/>
          </p:cNvGraphicFramePr>
          <p:nvPr>
            <p:extLst>
              <p:ext uri="{D42A27DB-BD31-4B8C-83A1-F6EECF244321}">
                <p14:modId xmlns:p14="http://schemas.microsoft.com/office/powerpoint/2010/main" val="3874516898"/>
              </p:ext>
            </p:extLst>
          </p:nvPr>
        </p:nvGraphicFramePr>
        <p:xfrm>
          <a:off x="939452" y="623755"/>
          <a:ext cx="10634597" cy="4744548"/>
        </p:xfrm>
        <a:graphic>
          <a:graphicData uri="http://schemas.openxmlformats.org/drawingml/2006/table">
            <a:tbl>
              <a:tblPr firstRow="1" bandRow="1">
                <a:tableStyleId>{2D5ABB26-0587-4C30-8999-92F81FD0307C}</a:tableStyleId>
              </a:tblPr>
              <a:tblGrid>
                <a:gridCol w="1963671">
                  <a:extLst>
                    <a:ext uri="{9D8B030D-6E8A-4147-A177-3AD203B41FA5}">
                      <a16:colId xmlns:a16="http://schemas.microsoft.com/office/drawing/2014/main" val="20000"/>
                    </a:ext>
                  </a:extLst>
                </a:gridCol>
                <a:gridCol w="8670926">
                  <a:extLst>
                    <a:ext uri="{9D8B030D-6E8A-4147-A177-3AD203B41FA5}">
                      <a16:colId xmlns:a16="http://schemas.microsoft.com/office/drawing/2014/main" val="20001"/>
                    </a:ext>
                  </a:extLst>
                </a:gridCol>
              </a:tblGrid>
              <a:tr h="1138971">
                <a:tc>
                  <a:txBody>
                    <a:bodyPr/>
                    <a:lstStyle/>
                    <a:p>
                      <a:endParaRPr lang="nl-BE" sz="2800" b="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cap="none" spc="0" baseline="0" dirty="0">
                          <a:ln>
                            <a:noFill/>
                          </a:ln>
                          <a:solidFill>
                            <a:srgbClr val="545454"/>
                          </a:solidFill>
                          <a:uFillTx/>
                          <a:latin typeface="Flanders Art Sans"/>
                          <a:ea typeface="+mn-ea"/>
                          <a:cs typeface="+mn-cs"/>
                          <a:sym typeface="Calibri"/>
                        </a:rPr>
                        <a:t>Coronalening </a:t>
                      </a:r>
                      <a:r>
                        <a:rPr lang="nl-BE" sz="2400" b="0" i="0" u="none" strike="noStrike" cap="none" spc="0" baseline="0" dirty="0">
                          <a:ln>
                            <a:noFill/>
                          </a:ln>
                          <a:solidFill>
                            <a:srgbClr val="545454"/>
                          </a:solidFill>
                          <a:uFillTx/>
                          <a:latin typeface="Flanders Art Sans"/>
                          <a:ea typeface="+mn-ea"/>
                          <a:cs typeface="+mn-cs"/>
                          <a:sym typeface="Calibri"/>
                        </a:rPr>
                        <a:t>- achtergestelde (converteerbare) lening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4226723020"/>
                  </a:ext>
                </a:extLst>
              </a:tr>
              <a:tr h="1990137">
                <a:tc rowSpan="2">
                  <a:txBody>
                    <a:bodyPr/>
                    <a:lstStyle/>
                    <a:p>
                      <a:r>
                        <a:rPr lang="nl-BE" sz="2400" dirty="0">
                          <a:solidFill>
                            <a:srgbClr val="545454"/>
                          </a:solidFill>
                          <a:latin typeface="Flanders Art Sans"/>
                        </a:rPr>
                        <a:t>Voor wie</a:t>
                      </a:r>
                      <a:endParaRPr lang="nl-BE" sz="2400" b="1" dirty="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a:r>
                        <a:rPr lang="nl-BE" sz="2000" b="1" dirty="0">
                          <a:solidFill>
                            <a:prstClr val="black"/>
                          </a:solidFill>
                          <a:latin typeface="FlandersArtSerif-Regular" panose="00000500000000000000" pitchFamily="2" charset="0"/>
                        </a:rPr>
                        <a:t>2 doelgroepen:</a:t>
                      </a:r>
                    </a:p>
                    <a:p>
                      <a:pPr marL="342900" lvl="0" indent="-342900" algn="l">
                        <a:buFontTx/>
                        <a:buChar char="-"/>
                      </a:pPr>
                      <a:r>
                        <a:rPr lang="nl-BE" sz="2000" dirty="0" err="1">
                          <a:solidFill>
                            <a:prstClr val="black"/>
                          </a:solidFill>
                          <a:latin typeface="FlandersArtSerif-Regular" panose="00000500000000000000" pitchFamily="2" charset="0"/>
                        </a:rPr>
                        <a:t>Start-ups</a:t>
                      </a:r>
                      <a:r>
                        <a:rPr lang="nl-BE" sz="2000" dirty="0">
                          <a:solidFill>
                            <a:prstClr val="black"/>
                          </a:solidFill>
                          <a:latin typeface="FlandersArtSerif-Regular" panose="00000500000000000000" pitchFamily="2" charset="0"/>
                        </a:rPr>
                        <a:t>/</a:t>
                      </a:r>
                      <a:r>
                        <a:rPr lang="nl-BE" sz="2000" dirty="0" err="1">
                          <a:solidFill>
                            <a:prstClr val="black"/>
                          </a:solidFill>
                          <a:latin typeface="FlandersArtSerif-Regular" panose="00000500000000000000" pitchFamily="2" charset="0"/>
                        </a:rPr>
                        <a:t>scale</a:t>
                      </a:r>
                      <a:r>
                        <a:rPr lang="nl-BE" sz="2000" dirty="0">
                          <a:solidFill>
                            <a:prstClr val="black"/>
                          </a:solidFill>
                          <a:latin typeface="FlandersArtSerif-Regular" panose="00000500000000000000" pitchFamily="2" charset="0"/>
                        </a:rPr>
                        <a:t>-ups: geen </a:t>
                      </a:r>
                      <a:r>
                        <a:rPr lang="nl-BE" sz="2000" dirty="0" err="1">
                          <a:solidFill>
                            <a:prstClr val="black"/>
                          </a:solidFill>
                          <a:latin typeface="FlandersArtSerif-Regular" panose="00000500000000000000" pitchFamily="2" charset="0"/>
                        </a:rPr>
                        <a:t>recurrente</a:t>
                      </a:r>
                      <a:r>
                        <a:rPr lang="nl-BE" sz="2000" dirty="0">
                          <a:solidFill>
                            <a:prstClr val="black"/>
                          </a:solidFill>
                          <a:latin typeface="FlandersArtSerif-Regular" panose="00000500000000000000" pitchFamily="2" charset="0"/>
                        </a:rPr>
                        <a:t> positieve kasstromen in laatste 3 jaren en focus op innovatie</a:t>
                      </a:r>
                    </a:p>
                    <a:p>
                      <a:pPr marL="342900" lvl="0" indent="-342900" algn="l">
                        <a:buFontTx/>
                        <a:buChar char="-"/>
                      </a:pPr>
                      <a:r>
                        <a:rPr lang="nl-BE" sz="2000" dirty="0">
                          <a:solidFill>
                            <a:prstClr val="black"/>
                          </a:solidFill>
                          <a:latin typeface="FlandersArtSerif-Regular" panose="00000500000000000000" pitchFamily="2" charset="0"/>
                        </a:rPr>
                        <a:t>kmo’s en zelfstandigen: </a:t>
                      </a:r>
                      <a:r>
                        <a:rPr lang="nl-BE" sz="2000" dirty="0" err="1">
                          <a:solidFill>
                            <a:prstClr val="black"/>
                          </a:solidFill>
                          <a:latin typeface="FlandersArtSerif-Regular" panose="00000500000000000000" pitchFamily="2" charset="0"/>
                        </a:rPr>
                        <a:t>recurrente</a:t>
                      </a:r>
                      <a:r>
                        <a:rPr lang="nl-BE" sz="2000" dirty="0">
                          <a:solidFill>
                            <a:prstClr val="black"/>
                          </a:solidFill>
                          <a:latin typeface="FlandersArtSerif-Regular" panose="00000500000000000000" pitchFamily="2" charset="0"/>
                        </a:rPr>
                        <a:t> positieve kasstromen voor de</a:t>
                      </a:r>
                    </a:p>
                    <a:p>
                      <a:pPr marL="0" lvl="0" indent="0" algn="l">
                        <a:buFontTx/>
                        <a:buNone/>
                      </a:pPr>
                      <a:r>
                        <a:rPr lang="nl-BE" sz="2000" dirty="0">
                          <a:solidFill>
                            <a:prstClr val="black"/>
                          </a:solidFill>
                          <a:latin typeface="FlandersArtSerif-Regular" panose="00000500000000000000" pitchFamily="2" charset="0"/>
                        </a:rPr>
                        <a:t>      coronacrisis en hierdoor in aanmerking voor klassieke bankfinanciering</a:t>
                      </a:r>
                      <a:endParaRPr lang="nl-BE" sz="2000" kern="1200" dirty="0">
                        <a:solidFill>
                          <a:srgbClr val="545454"/>
                        </a:solidFill>
                        <a:latin typeface="Flanders Art San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1382808">
                <a:tc vMerge="1">
                  <a:txBody>
                    <a:bodyPr/>
                    <a:lstStyle/>
                    <a:p>
                      <a:endParaRPr lang="nl-BE" sz="2000" b="0" i="0" u="none" strike="noStrike"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nl-BE" sz="2000" b="0" i="0" u="none" strike="noStrike" cap="none" spc="0" baseline="0" dirty="0">
                          <a:ln>
                            <a:noFill/>
                          </a:ln>
                          <a:solidFill>
                            <a:prstClr val="black"/>
                          </a:solidFill>
                          <a:uFillTx/>
                          <a:latin typeface="FlandersArtSerif-Regular" panose="00000500000000000000" pitchFamily="2" charset="0"/>
                          <a:ea typeface="+mn-ea"/>
                          <a:cs typeface="+mn-cs"/>
                          <a:sym typeface="Calibri"/>
                        </a:rPr>
                        <a:t>Enkel  intrinsiek gezonde en levensvatbare Vlaamse kmo’s - geen OIM</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nl-BE" sz="2000" b="0" i="0" u="none" strike="noStrike" cap="none" spc="0" baseline="0" dirty="0">
                          <a:ln>
                            <a:noFill/>
                          </a:ln>
                          <a:solidFill>
                            <a:prstClr val="black"/>
                          </a:solidFill>
                          <a:uFillTx/>
                          <a:latin typeface="FlandersArtSerif-Regular" panose="00000500000000000000" pitchFamily="2" charset="0"/>
                          <a:ea typeface="+mn-ea"/>
                          <a:cs typeface="+mn-cs"/>
                          <a:sym typeface="Calibri"/>
                        </a:rPr>
                        <a:t>Zonder achterstallen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nl-BE" sz="2000" b="0" i="0" u="none" strike="noStrike" cap="none" spc="0" baseline="0" dirty="0">
                          <a:ln>
                            <a:noFill/>
                          </a:ln>
                          <a:solidFill>
                            <a:prstClr val="black"/>
                          </a:solidFill>
                          <a:uFillTx/>
                          <a:latin typeface="FlandersArtSerif-Regular" panose="00000500000000000000" pitchFamily="2" charset="0"/>
                          <a:ea typeface="+mn-ea"/>
                          <a:cs typeface="+mn-cs"/>
                          <a:sym typeface="Calibri"/>
                        </a:rPr>
                        <a:t>Bedrijven met bankkredieten: engagement banken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nl-BE" sz="2000" b="0" i="0" u="none" strike="noStrike" cap="none" spc="0" baseline="0" dirty="0">
                          <a:ln>
                            <a:noFill/>
                          </a:ln>
                          <a:solidFill>
                            <a:prstClr val="black"/>
                          </a:solidFill>
                          <a:uFillTx/>
                          <a:latin typeface="FlandersArtSerif-Regular" panose="00000500000000000000" pitchFamily="2" charset="0"/>
                          <a:ea typeface="+mn-ea"/>
                          <a:cs typeface="+mn-cs"/>
                          <a:sym typeface="Calibri"/>
                        </a:rPr>
                        <a:t>Tewerkstellingsengagement</a:t>
                      </a:r>
                    </a:p>
                    <a:p>
                      <a:pPr marL="285750" marR="0" indent="-285750" algn="l" defTabSz="457200" rtl="0" eaLnBrk="1" fontAlgn="auto" latinLnBrk="0" hangingPunct="1">
                        <a:lnSpc>
                          <a:spcPct val="100000"/>
                        </a:lnSpc>
                        <a:spcBef>
                          <a:spcPts val="0"/>
                        </a:spcBef>
                        <a:spcAft>
                          <a:spcPts val="0"/>
                        </a:spcAft>
                        <a:buClrTx/>
                        <a:buSzTx/>
                        <a:buFontTx/>
                        <a:buChar char="-"/>
                        <a:tabLst/>
                        <a:defRPr/>
                      </a:pPr>
                      <a:endParaRPr lang="nl-BE" sz="2000" b="0" i="0" u="none" strike="noStrike" cap="none" spc="0" baseline="0" dirty="0">
                        <a:ln>
                          <a:noFill/>
                        </a:ln>
                        <a:solidFill>
                          <a:prstClr val="black"/>
                        </a:solidFill>
                        <a:uFillTx/>
                        <a:latin typeface="FlandersArtSerif-Regular" panose="00000500000000000000" pitchFamily="2" charset="0"/>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3480498099"/>
                  </a:ext>
                </a:extLst>
              </a:tr>
            </a:tbl>
          </a:graphicData>
        </a:graphic>
      </p:graphicFrame>
      <p:sp>
        <p:nvSpPr>
          <p:cNvPr id="8" name="Tijdelijke aanduiding voor tekst 2"/>
          <p:cNvSpPr txBox="1">
            <a:spLocks/>
          </p:cNvSpPr>
          <p:nvPr/>
        </p:nvSpPr>
        <p:spPr>
          <a:xfrm>
            <a:off x="1085462" y="4609322"/>
            <a:ext cx="9394280" cy="27619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9B48"/>
              </a:buClr>
              <a:buFont typeface="Arial"/>
              <a:buChar char="•"/>
              <a:defRPr sz="1800" b="0" i="0" kern="1200">
                <a:solidFill>
                  <a:schemeClr val="tx1"/>
                </a:solidFill>
                <a:latin typeface="Flanders Art Sans Light"/>
                <a:ea typeface="+mn-ea"/>
                <a:cs typeface="Flanders Art Sans Light"/>
              </a:defRPr>
            </a:lvl1pPr>
            <a:lvl2pPr marL="742950" indent="-285750" algn="l" defTabSz="457200" rtl="0" eaLnBrk="1" latinLnBrk="0" hangingPunct="1">
              <a:spcBef>
                <a:spcPts val="600"/>
              </a:spcBef>
              <a:buClr>
                <a:srgbClr val="009B48"/>
              </a:buClr>
              <a:buSzPct val="60000"/>
              <a:buFont typeface="Arial"/>
              <a:buChar char="►"/>
              <a:defRPr sz="1600" b="0" i="0" kern="1200">
                <a:solidFill>
                  <a:schemeClr val="tx1"/>
                </a:solidFill>
                <a:latin typeface="Flanders Art Sans Light"/>
                <a:ea typeface="+mn-ea"/>
                <a:cs typeface="Flanders Art Sans Light"/>
              </a:defRPr>
            </a:lvl2pPr>
            <a:lvl3pPr marL="1143000" indent="-228600" algn="l" defTabSz="457200" rtl="0" eaLnBrk="1" latinLnBrk="0" hangingPunct="1">
              <a:lnSpc>
                <a:spcPct val="100000"/>
              </a:lnSpc>
              <a:spcBef>
                <a:spcPts val="600"/>
              </a:spcBef>
              <a:buClr>
                <a:srgbClr val="009B48"/>
              </a:buClr>
              <a:buFont typeface="Lucida Grande"/>
              <a:buChar char="-"/>
              <a:defRPr sz="1400" b="0" i="0" kern="1200">
                <a:solidFill>
                  <a:schemeClr val="tx1"/>
                </a:solidFill>
                <a:latin typeface="Flanders Art Sans Light"/>
                <a:ea typeface="+mn-ea"/>
                <a:cs typeface="Flanders Art Sans Light"/>
              </a:defRPr>
            </a:lvl3pPr>
            <a:lvl4pPr marL="1600200" indent="-228600" algn="l" defTabSz="457200" rtl="0" eaLnBrk="1" latinLnBrk="0" hangingPunct="1">
              <a:spcBef>
                <a:spcPct val="20000"/>
              </a:spcBef>
              <a:buClr>
                <a:srgbClr val="009B48"/>
              </a:buClr>
              <a:buSzPct val="60000"/>
              <a:buFont typeface="Arial"/>
              <a:buChar char="■"/>
              <a:defRPr sz="1400" b="0" i="0" kern="1200">
                <a:solidFill>
                  <a:schemeClr val="tx1"/>
                </a:solidFill>
                <a:latin typeface="Flanders Art Sans Light"/>
                <a:ea typeface="+mn-ea"/>
                <a:cs typeface="Flanders Art Sans Light"/>
              </a:defRPr>
            </a:lvl4pPr>
            <a:lvl5pPr marL="2057400" indent="-228600" algn="l" defTabSz="457200" rtl="0" eaLnBrk="1" latinLnBrk="0" hangingPunct="1">
              <a:spcBef>
                <a:spcPts val="400"/>
              </a:spcBef>
              <a:buClr>
                <a:srgbClr val="009B48"/>
              </a:buClr>
              <a:buFont typeface="Arial"/>
              <a:buChar char="»"/>
              <a:defRPr sz="1200" b="0" i="0" kern="1200">
                <a:solidFill>
                  <a:schemeClr val="tx1"/>
                </a:solidFill>
                <a:latin typeface="Flanders Art Sans Light"/>
                <a:ea typeface="+mn-ea"/>
                <a:cs typeface="Flanders Art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009B48"/>
              </a:buClr>
              <a:buSzTx/>
              <a:buFont typeface="Arial"/>
              <a:buChar char="•"/>
              <a:tabLst/>
              <a:defRPr/>
            </a:pPr>
            <a:endParaRPr kumimoji="0" lang="nl-BE" sz="1800" b="0" i="0" u="none" strike="noStrike" kern="1200" cap="none" spc="0" normalizeH="0" baseline="0" noProof="0" dirty="0">
              <a:ln>
                <a:noFill/>
              </a:ln>
              <a:solidFill>
                <a:prstClr val="black"/>
              </a:solidFill>
              <a:effectLst/>
              <a:uLnTx/>
              <a:uFillTx/>
              <a:latin typeface="FlandersArtSerif-Regular" panose="00000500000000000000" pitchFamily="2" charset="0"/>
            </a:endParaRPr>
          </a:p>
        </p:txBody>
      </p:sp>
    </p:spTree>
    <p:extLst>
      <p:ext uri="{BB962C8B-B14F-4D97-AF65-F5344CB8AC3E}">
        <p14:creationId xmlns:p14="http://schemas.microsoft.com/office/powerpoint/2010/main" val="121720486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3800475" y="376238"/>
            <a:ext cx="8391525" cy="5921375"/>
          </a:xfrm>
        </p:spPr>
        <p:txBody>
          <a:bodyPr>
            <a:normAutofit/>
          </a:bodyPr>
          <a:lstStyle/>
          <a:p>
            <a:endParaRPr lang="nl-BE">
              <a:latin typeface="FlandersArtSerif-Regular" panose="00000500000000000000" pitchFamily="2" charset="0"/>
            </a:endParaRPr>
          </a:p>
          <a:p>
            <a:pPr marL="0" indent="0">
              <a:buNone/>
              <a:tabLst>
                <a:tab pos="3224213" algn="ctr"/>
                <a:tab pos="5835650" algn="ctr"/>
              </a:tabLst>
            </a:pPr>
            <a:r>
              <a:rPr lang="nl-BE">
                <a:latin typeface="FlandersArtSerif-Regular" panose="00000500000000000000" pitchFamily="2" charset="0"/>
              </a:rPr>
              <a:t>		</a:t>
            </a:r>
          </a:p>
          <a:p>
            <a:endParaRPr lang="nl-BE" sz="2000">
              <a:latin typeface="FlandersArtSerif-Regular" panose="00000500000000000000" pitchFamily="2" charset="0"/>
            </a:endParaRPr>
          </a:p>
          <a:p>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p:txBody>
      </p:sp>
      <p:graphicFrame>
        <p:nvGraphicFramePr>
          <p:cNvPr id="7" name="Tijdelijke aanduiding voor inhoud 4"/>
          <p:cNvGraphicFramePr>
            <a:graphicFrameLocks/>
          </p:cNvGraphicFramePr>
          <p:nvPr>
            <p:extLst>
              <p:ext uri="{D42A27DB-BD31-4B8C-83A1-F6EECF244321}">
                <p14:modId xmlns:p14="http://schemas.microsoft.com/office/powerpoint/2010/main" val="3753093501"/>
              </p:ext>
            </p:extLst>
          </p:nvPr>
        </p:nvGraphicFramePr>
        <p:xfrm>
          <a:off x="1085460" y="431190"/>
          <a:ext cx="9887340" cy="4596994"/>
        </p:xfrm>
        <a:graphic>
          <a:graphicData uri="http://schemas.openxmlformats.org/drawingml/2006/table">
            <a:tbl>
              <a:tblPr firstRow="1" bandRow="1">
                <a:tableStyleId>{2D5ABB26-0587-4C30-8999-92F81FD0307C}</a:tableStyleId>
              </a:tblPr>
              <a:tblGrid>
                <a:gridCol w="1886340">
                  <a:extLst>
                    <a:ext uri="{9D8B030D-6E8A-4147-A177-3AD203B41FA5}">
                      <a16:colId xmlns:a16="http://schemas.microsoft.com/office/drawing/2014/main" val="20000"/>
                    </a:ext>
                  </a:extLst>
                </a:gridCol>
                <a:gridCol w="8001000">
                  <a:extLst>
                    <a:ext uri="{9D8B030D-6E8A-4147-A177-3AD203B41FA5}">
                      <a16:colId xmlns:a16="http://schemas.microsoft.com/office/drawing/2014/main" val="20001"/>
                    </a:ext>
                  </a:extLst>
                </a:gridCol>
              </a:tblGrid>
              <a:tr h="878685">
                <a:tc>
                  <a:txBody>
                    <a:bodyPr/>
                    <a:lstStyle/>
                    <a:p>
                      <a:endParaRPr lang="nl-BE" sz="2800" b="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cap="none" spc="0" baseline="0" dirty="0">
                          <a:ln>
                            <a:noFill/>
                          </a:ln>
                          <a:solidFill>
                            <a:srgbClr val="545454"/>
                          </a:solidFill>
                          <a:uFillTx/>
                          <a:latin typeface="Flanders Art Sans"/>
                          <a:ea typeface="+mn-ea"/>
                          <a:cs typeface="+mn-cs"/>
                          <a:sym typeface="Calibri"/>
                        </a:rPr>
                        <a:t>Coronalening </a:t>
                      </a:r>
                      <a:r>
                        <a:rPr lang="nl-BE" sz="2400" b="0" i="0" u="none" strike="noStrike" cap="none" spc="0" baseline="0" dirty="0">
                          <a:ln>
                            <a:noFill/>
                          </a:ln>
                          <a:solidFill>
                            <a:srgbClr val="545454"/>
                          </a:solidFill>
                          <a:uFillTx/>
                          <a:latin typeface="Flanders Art Sans"/>
                          <a:ea typeface="+mn-ea"/>
                          <a:cs typeface="+mn-cs"/>
                          <a:sym typeface="Calibri"/>
                        </a:rPr>
                        <a:t>- achtergestelde (converteerbare) lening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4226723020"/>
                  </a:ext>
                </a:extLst>
              </a:tr>
              <a:tr h="535006">
                <a:tc>
                  <a:txBody>
                    <a:bodyPr/>
                    <a:lstStyle/>
                    <a:p>
                      <a:r>
                        <a:rPr lang="nl-BE" sz="1800" dirty="0">
                          <a:solidFill>
                            <a:srgbClr val="545454"/>
                          </a:solidFill>
                          <a:latin typeface="Flanders Art Sans"/>
                        </a:rPr>
                        <a:t>bedrag</a:t>
                      </a:r>
                      <a:endParaRPr lang="nl-BE" sz="1800" b="1" dirty="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1800" kern="1200" dirty="0">
                          <a:solidFill>
                            <a:srgbClr val="545454"/>
                          </a:solidFill>
                          <a:latin typeface="Flanders Art Sans"/>
                        </a:rPr>
                        <a:t>min. € 25.000 – max € 2,8 MIO*</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5006">
                <a:tc>
                  <a:txBody>
                    <a:bodyPr/>
                    <a:lstStyle/>
                    <a:p>
                      <a:r>
                        <a:rPr lang="nl-BE" sz="1800">
                          <a:solidFill>
                            <a:srgbClr val="545454"/>
                          </a:solidFill>
                          <a:latin typeface="Flanders Art Sans"/>
                        </a:rPr>
                        <a:t>looptijd</a:t>
                      </a:r>
                      <a:endParaRPr lang="nl-BE" sz="18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sz="1800" dirty="0">
                          <a:solidFill>
                            <a:srgbClr val="545454"/>
                          </a:solidFill>
                          <a:latin typeface="Flanders Art Sans"/>
                        </a:rPr>
                        <a:t>3 jaar – op te nemen in één schijf</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126064000"/>
                  </a:ext>
                </a:extLst>
              </a:tr>
              <a:tr h="535006">
                <a:tc>
                  <a:txBody>
                    <a:bodyPr/>
                    <a:lstStyle/>
                    <a:p>
                      <a:r>
                        <a:rPr lang="nl-BE" sz="1800" dirty="0">
                          <a:solidFill>
                            <a:srgbClr val="545454"/>
                          </a:solidFill>
                          <a:latin typeface="Flanders Art Sans"/>
                        </a:rPr>
                        <a:t>interest</a:t>
                      </a:r>
                      <a:endParaRPr lang="nl-BE" sz="1800" b="1" dirty="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algn="l"/>
                      <a:r>
                        <a:rPr lang="nl-BE" sz="1800" b="1" i="0" u="none" strike="noStrike" cap="none" spc="0" baseline="0" dirty="0" err="1">
                          <a:ln>
                            <a:noFill/>
                          </a:ln>
                          <a:solidFill>
                            <a:srgbClr val="545454"/>
                          </a:solidFill>
                          <a:uFillTx/>
                          <a:latin typeface="Flanders Art Sans"/>
                          <a:ea typeface="+mn-ea"/>
                          <a:cs typeface="+mn-cs"/>
                          <a:sym typeface="Calibri"/>
                        </a:rPr>
                        <a:t>Start-ups</a:t>
                      </a:r>
                      <a:r>
                        <a:rPr lang="nl-BE" sz="1800" b="1" i="0" u="none" strike="noStrike" cap="none" spc="0" baseline="0" dirty="0">
                          <a:ln>
                            <a:noFill/>
                          </a:ln>
                          <a:solidFill>
                            <a:srgbClr val="545454"/>
                          </a:solidFill>
                          <a:uFillTx/>
                          <a:latin typeface="Flanders Art Sans"/>
                          <a:ea typeface="+mn-ea"/>
                          <a:cs typeface="+mn-cs"/>
                          <a:sym typeface="Calibri"/>
                        </a:rPr>
                        <a:t>/</a:t>
                      </a:r>
                      <a:r>
                        <a:rPr lang="nl-BE" sz="1800" b="1" i="0" u="none" strike="noStrike" cap="none" spc="0" baseline="0" dirty="0" err="1">
                          <a:ln>
                            <a:noFill/>
                          </a:ln>
                          <a:solidFill>
                            <a:srgbClr val="545454"/>
                          </a:solidFill>
                          <a:uFillTx/>
                          <a:latin typeface="Flanders Art Sans"/>
                          <a:ea typeface="+mn-ea"/>
                          <a:cs typeface="+mn-cs"/>
                          <a:sym typeface="Calibri"/>
                        </a:rPr>
                        <a:t>scale</a:t>
                      </a:r>
                      <a:r>
                        <a:rPr lang="nl-BE" sz="1800" b="1" i="0" u="none" strike="noStrike" cap="none" spc="0" baseline="0" dirty="0">
                          <a:ln>
                            <a:noFill/>
                          </a:ln>
                          <a:solidFill>
                            <a:srgbClr val="545454"/>
                          </a:solidFill>
                          <a:uFillTx/>
                          <a:latin typeface="Flanders Art Sans"/>
                          <a:ea typeface="+mn-ea"/>
                          <a:cs typeface="+mn-cs"/>
                          <a:sym typeface="Calibri"/>
                        </a:rPr>
                        <a:t>-ups</a:t>
                      </a:r>
                      <a:r>
                        <a:rPr lang="nl-BE" sz="1800" b="0" i="0" u="none" strike="noStrike" cap="none" spc="0" baseline="0" dirty="0">
                          <a:ln>
                            <a:noFill/>
                          </a:ln>
                          <a:solidFill>
                            <a:srgbClr val="545454"/>
                          </a:solidFill>
                          <a:uFillTx/>
                          <a:latin typeface="Flanders Art Sans"/>
                          <a:ea typeface="+mn-ea"/>
                          <a:cs typeface="+mn-cs"/>
                          <a:sym typeface="Calibri"/>
                        </a:rPr>
                        <a:t>: schijf tot k€ 800 =&gt;  uitgestelde interest van 5% te betalen op eindvervaldag + </a:t>
                      </a:r>
                      <a:r>
                        <a:rPr lang="nl-NL" sz="1800" b="0" i="0" u="none" strike="noStrike" cap="none" spc="0" baseline="0" dirty="0">
                          <a:ln>
                            <a:noFill/>
                          </a:ln>
                          <a:solidFill>
                            <a:srgbClr val="545454"/>
                          </a:solidFill>
                          <a:uFillTx/>
                          <a:latin typeface="Flanders Art Sans"/>
                          <a:ea typeface="+mn-ea"/>
                          <a:cs typeface="+mn-cs"/>
                          <a:sym typeface="Calibri"/>
                        </a:rPr>
                        <a:t>conversierecht van hoofdsom en intresten aan 25% discount op de aandelenprijs van een kapitaalronde/exit. Boven k€ 800 =&gt; minimum interest van 6% op eindvervaldag</a:t>
                      </a:r>
                    </a:p>
                    <a:p>
                      <a:pPr algn="l"/>
                      <a:r>
                        <a:rPr lang="nl-NL" sz="1800" b="1" i="0" u="none" strike="noStrike" cap="none" spc="0" baseline="0" dirty="0">
                          <a:ln>
                            <a:noFill/>
                          </a:ln>
                          <a:solidFill>
                            <a:srgbClr val="545454"/>
                          </a:solidFill>
                          <a:uFillTx/>
                          <a:latin typeface="Flanders Art Sans"/>
                          <a:ea typeface="+mn-ea"/>
                          <a:cs typeface="+mn-cs"/>
                          <a:sym typeface="Calibri"/>
                        </a:rPr>
                        <a:t>Kmo’s/zelfstandigen</a:t>
                      </a:r>
                      <a:r>
                        <a:rPr lang="nl-NL" sz="1800" b="0" i="0" u="none" strike="noStrike" cap="none" spc="0" baseline="0" dirty="0">
                          <a:ln>
                            <a:noFill/>
                          </a:ln>
                          <a:solidFill>
                            <a:srgbClr val="545454"/>
                          </a:solidFill>
                          <a:uFillTx/>
                          <a:latin typeface="Flanders Art Sans"/>
                          <a:ea typeface="+mn-ea"/>
                          <a:cs typeface="+mn-cs"/>
                          <a:sym typeface="Calibri"/>
                        </a:rPr>
                        <a:t>: jaarlijkse, uitgestelde intrest van 4,5 %, integraal betaalbaar op eindvervaldag</a:t>
                      </a:r>
                      <a:endParaRPr lang="nl-BE" sz="1800" b="0" i="0" u="none" strike="noStrike"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761260267"/>
                  </a:ext>
                </a:extLst>
              </a:tr>
              <a:tr h="910937">
                <a:tc>
                  <a:txBody>
                    <a:bodyPr/>
                    <a:lstStyle/>
                    <a:p>
                      <a:r>
                        <a:rPr lang="nl-BE" sz="1800" b="0" i="0" u="none" strike="noStrike" cap="none" spc="0" baseline="0" dirty="0">
                          <a:ln>
                            <a:noFill/>
                          </a:ln>
                          <a:solidFill>
                            <a:srgbClr val="545454"/>
                          </a:solidFill>
                          <a:uFillTx/>
                          <a:latin typeface="Flanders Art Sans"/>
                          <a:ea typeface="+mn-ea"/>
                          <a:cs typeface="+mn-cs"/>
                          <a:sym typeface="Calibri"/>
                        </a:rPr>
                        <a:t>terugbetaling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800" b="0" i="0" u="none" strike="noStrike" cap="none" spc="0" baseline="0" dirty="0">
                          <a:ln>
                            <a:noFill/>
                          </a:ln>
                          <a:solidFill>
                            <a:srgbClr val="545454"/>
                          </a:solidFill>
                          <a:uFillTx/>
                          <a:latin typeface="Flanders Art Sans"/>
                          <a:ea typeface="+mn-ea"/>
                          <a:cs typeface="+mn-cs"/>
                          <a:sym typeface="Calibri"/>
                        </a:rPr>
                        <a:t>- </a:t>
                      </a:r>
                      <a:r>
                        <a:rPr lang="nl-BE" sz="1800" b="0" i="0" u="none" strike="noStrike" cap="none" spc="0" baseline="0" dirty="0" err="1">
                          <a:ln>
                            <a:noFill/>
                          </a:ln>
                          <a:solidFill>
                            <a:srgbClr val="545454"/>
                          </a:solidFill>
                          <a:uFillTx/>
                          <a:latin typeface="Flanders Art Sans"/>
                          <a:ea typeface="+mn-ea"/>
                          <a:cs typeface="+mn-cs"/>
                          <a:sym typeface="Calibri"/>
                        </a:rPr>
                        <a:t>start-ups</a:t>
                      </a:r>
                      <a:r>
                        <a:rPr lang="nl-BE" sz="1800" b="0" i="0" u="none" strike="noStrike" cap="none" spc="0" baseline="0" dirty="0">
                          <a:ln>
                            <a:noFill/>
                          </a:ln>
                          <a:solidFill>
                            <a:srgbClr val="545454"/>
                          </a:solidFill>
                          <a:uFillTx/>
                          <a:latin typeface="Flanders Art Sans"/>
                          <a:ea typeface="+mn-ea"/>
                          <a:cs typeface="+mn-cs"/>
                          <a:sym typeface="Calibri"/>
                        </a:rPr>
                        <a:t>/</a:t>
                      </a:r>
                      <a:r>
                        <a:rPr lang="nl-BE" sz="1800" b="0" i="0" u="none" strike="noStrike" cap="none" spc="0" baseline="0" dirty="0" err="1">
                          <a:ln>
                            <a:noFill/>
                          </a:ln>
                          <a:solidFill>
                            <a:srgbClr val="545454"/>
                          </a:solidFill>
                          <a:uFillTx/>
                          <a:latin typeface="Flanders Art Sans"/>
                          <a:ea typeface="+mn-ea"/>
                          <a:cs typeface="+mn-cs"/>
                          <a:sym typeface="Calibri"/>
                        </a:rPr>
                        <a:t>scale</a:t>
                      </a:r>
                      <a:r>
                        <a:rPr lang="nl-BE" sz="1800" b="0" i="0" u="none" strike="noStrike" cap="none" spc="0" baseline="0" dirty="0">
                          <a:ln>
                            <a:noFill/>
                          </a:ln>
                          <a:solidFill>
                            <a:srgbClr val="545454"/>
                          </a:solidFill>
                          <a:uFillTx/>
                          <a:latin typeface="Flanders Art Sans"/>
                          <a:ea typeface="+mn-ea"/>
                          <a:cs typeface="+mn-cs"/>
                          <a:sym typeface="Calibri"/>
                        </a:rPr>
                        <a:t>-ups: integraal op eindvervaldag</a:t>
                      </a:r>
                    </a:p>
                    <a:p>
                      <a:pPr marL="0" marR="0" indent="0" algn="l" defTabSz="457200" rtl="0" eaLnBrk="1" fontAlgn="auto" latinLnBrk="0" hangingPunct="1">
                        <a:lnSpc>
                          <a:spcPct val="100000"/>
                        </a:lnSpc>
                        <a:spcBef>
                          <a:spcPts val="0"/>
                        </a:spcBef>
                        <a:spcAft>
                          <a:spcPts val="0"/>
                        </a:spcAft>
                        <a:buClrTx/>
                        <a:buSzTx/>
                        <a:buFontTx/>
                        <a:buNone/>
                        <a:tabLst/>
                        <a:defRPr/>
                      </a:pPr>
                      <a:r>
                        <a:rPr lang="nl-BE" sz="1800" b="0" i="0" u="none" strike="noStrike" cap="none" spc="0" baseline="0" dirty="0">
                          <a:ln>
                            <a:noFill/>
                          </a:ln>
                          <a:solidFill>
                            <a:srgbClr val="545454"/>
                          </a:solidFill>
                          <a:uFillTx/>
                          <a:latin typeface="Flanders Art Sans"/>
                          <a:ea typeface="+mn-ea"/>
                          <a:cs typeface="+mn-cs"/>
                          <a:sym typeface="Calibri"/>
                        </a:rPr>
                        <a:t>- kmo’s en zelfstandigen: vrijstelling van kapitaalsaflossing eerste 24m</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3480498099"/>
                  </a:ext>
                </a:extLst>
              </a:tr>
            </a:tbl>
          </a:graphicData>
        </a:graphic>
      </p:graphicFrame>
      <p:sp>
        <p:nvSpPr>
          <p:cNvPr id="8" name="Tijdelijke aanduiding voor tekst 2"/>
          <p:cNvSpPr txBox="1">
            <a:spLocks/>
          </p:cNvSpPr>
          <p:nvPr/>
        </p:nvSpPr>
        <p:spPr>
          <a:xfrm>
            <a:off x="1085462" y="4609322"/>
            <a:ext cx="9394280" cy="27619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9B48"/>
              </a:buClr>
              <a:buFont typeface="Arial"/>
              <a:buChar char="•"/>
              <a:defRPr sz="1800" b="0" i="0" kern="1200">
                <a:solidFill>
                  <a:schemeClr val="tx1"/>
                </a:solidFill>
                <a:latin typeface="Flanders Art Sans Light"/>
                <a:ea typeface="+mn-ea"/>
                <a:cs typeface="Flanders Art Sans Light"/>
              </a:defRPr>
            </a:lvl1pPr>
            <a:lvl2pPr marL="742950" indent="-285750" algn="l" defTabSz="457200" rtl="0" eaLnBrk="1" latinLnBrk="0" hangingPunct="1">
              <a:spcBef>
                <a:spcPts val="600"/>
              </a:spcBef>
              <a:buClr>
                <a:srgbClr val="009B48"/>
              </a:buClr>
              <a:buSzPct val="60000"/>
              <a:buFont typeface="Arial"/>
              <a:buChar char="►"/>
              <a:defRPr sz="1600" b="0" i="0" kern="1200">
                <a:solidFill>
                  <a:schemeClr val="tx1"/>
                </a:solidFill>
                <a:latin typeface="Flanders Art Sans Light"/>
                <a:ea typeface="+mn-ea"/>
                <a:cs typeface="Flanders Art Sans Light"/>
              </a:defRPr>
            </a:lvl2pPr>
            <a:lvl3pPr marL="1143000" indent="-228600" algn="l" defTabSz="457200" rtl="0" eaLnBrk="1" latinLnBrk="0" hangingPunct="1">
              <a:lnSpc>
                <a:spcPct val="100000"/>
              </a:lnSpc>
              <a:spcBef>
                <a:spcPts val="600"/>
              </a:spcBef>
              <a:buClr>
                <a:srgbClr val="009B48"/>
              </a:buClr>
              <a:buFont typeface="Lucida Grande"/>
              <a:buChar char="-"/>
              <a:defRPr sz="1400" b="0" i="0" kern="1200">
                <a:solidFill>
                  <a:schemeClr val="tx1"/>
                </a:solidFill>
                <a:latin typeface="Flanders Art Sans Light"/>
                <a:ea typeface="+mn-ea"/>
                <a:cs typeface="Flanders Art Sans Light"/>
              </a:defRPr>
            </a:lvl3pPr>
            <a:lvl4pPr marL="1600200" indent="-228600" algn="l" defTabSz="457200" rtl="0" eaLnBrk="1" latinLnBrk="0" hangingPunct="1">
              <a:spcBef>
                <a:spcPct val="20000"/>
              </a:spcBef>
              <a:buClr>
                <a:srgbClr val="009B48"/>
              </a:buClr>
              <a:buSzPct val="60000"/>
              <a:buFont typeface="Arial"/>
              <a:buChar char="■"/>
              <a:defRPr sz="1400" b="0" i="0" kern="1200">
                <a:solidFill>
                  <a:schemeClr val="tx1"/>
                </a:solidFill>
                <a:latin typeface="Flanders Art Sans Light"/>
                <a:ea typeface="+mn-ea"/>
                <a:cs typeface="Flanders Art Sans Light"/>
              </a:defRPr>
            </a:lvl4pPr>
            <a:lvl5pPr marL="2057400" indent="-228600" algn="l" defTabSz="457200" rtl="0" eaLnBrk="1" latinLnBrk="0" hangingPunct="1">
              <a:spcBef>
                <a:spcPts val="400"/>
              </a:spcBef>
              <a:buClr>
                <a:srgbClr val="009B48"/>
              </a:buClr>
              <a:buFont typeface="Arial"/>
              <a:buChar char="»"/>
              <a:defRPr sz="1200" b="0" i="0" kern="1200">
                <a:solidFill>
                  <a:schemeClr val="tx1"/>
                </a:solidFill>
                <a:latin typeface="Flanders Art Sans Light"/>
                <a:ea typeface="+mn-ea"/>
                <a:cs typeface="Flanders Art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009B48"/>
              </a:buClr>
              <a:buSzTx/>
              <a:buFont typeface="Arial"/>
              <a:buChar char="•"/>
              <a:tabLst/>
              <a:defRPr/>
            </a:pPr>
            <a:endParaRPr kumimoji="0" lang="nl-BE" sz="1800" b="0" i="0" u="none" strike="noStrike" kern="1200" cap="none" spc="0" normalizeH="0" baseline="0" noProof="0" dirty="0">
              <a:ln>
                <a:noFill/>
              </a:ln>
              <a:solidFill>
                <a:prstClr val="black"/>
              </a:solidFill>
              <a:effectLst/>
              <a:uLnTx/>
              <a:uFillTx/>
              <a:latin typeface="FlandersArtSerif-Regular" panose="00000500000000000000" pitchFamily="2" charset="0"/>
            </a:endParaRPr>
          </a:p>
        </p:txBody>
      </p:sp>
      <p:sp>
        <p:nvSpPr>
          <p:cNvPr id="2" name="Tekstvak 1">
            <a:extLst>
              <a:ext uri="{FF2B5EF4-FFF2-40B4-BE49-F238E27FC236}">
                <a16:creationId xmlns:a16="http://schemas.microsoft.com/office/drawing/2014/main" id="{D418297D-FB89-4ACF-BC8E-B080127FF7D0}"/>
              </a:ext>
            </a:extLst>
          </p:cNvPr>
          <p:cNvSpPr txBox="1"/>
          <p:nvPr/>
        </p:nvSpPr>
        <p:spPr>
          <a:xfrm>
            <a:off x="1085460" y="5103373"/>
            <a:ext cx="949872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defTabSz="685800" hangingPunct="0">
              <a:buFont typeface="Arial" panose="020B0604020202020204" pitchFamily="34" charset="0"/>
              <a:buChar char="•"/>
            </a:pPr>
            <a:r>
              <a:rPr lang="nl-BE" sz="2000" dirty="0">
                <a:solidFill>
                  <a:srgbClr val="545454"/>
                </a:solidFill>
                <a:latin typeface="Flanders Art Sans"/>
                <a:sym typeface="Calibri"/>
              </a:rPr>
              <a:t>Indien bedrag &gt; € 800.000: bijkomende voorwaarden</a:t>
            </a:r>
          </a:p>
          <a:p>
            <a:pPr marL="342900" indent="-342900" defTabSz="685800" hangingPunct="0">
              <a:buFont typeface="Arial" panose="020B0604020202020204" pitchFamily="34" charset="0"/>
              <a:buChar char="•"/>
            </a:pPr>
            <a:r>
              <a:rPr lang="nl-BE" sz="2000" dirty="0">
                <a:solidFill>
                  <a:srgbClr val="545454"/>
                </a:solidFill>
                <a:latin typeface="Flanders Art Sans"/>
                <a:sym typeface="Calibri"/>
              </a:rPr>
              <a:t>Boven de € 75 </a:t>
            </a:r>
            <a:r>
              <a:rPr lang="nl-BE" sz="2000" dirty="0" err="1">
                <a:solidFill>
                  <a:srgbClr val="545454"/>
                </a:solidFill>
                <a:latin typeface="Flanders Art Sans"/>
                <a:sym typeface="Calibri"/>
              </a:rPr>
              <a:t>kEUR</a:t>
            </a:r>
            <a:r>
              <a:rPr lang="nl-BE" sz="2000" dirty="0">
                <a:solidFill>
                  <a:srgbClr val="545454"/>
                </a:solidFill>
                <a:latin typeface="Flanders Art Sans"/>
                <a:sym typeface="Calibri"/>
              </a:rPr>
              <a:t> niet </a:t>
            </a:r>
            <a:r>
              <a:rPr lang="nl-BE" sz="2000" dirty="0" err="1">
                <a:solidFill>
                  <a:srgbClr val="545454"/>
                </a:solidFill>
                <a:latin typeface="Flanders Art Sans"/>
                <a:sym typeface="Calibri"/>
              </a:rPr>
              <a:t>cumuleerbaar</a:t>
            </a:r>
            <a:r>
              <a:rPr lang="nl-BE" sz="2000" dirty="0">
                <a:solidFill>
                  <a:srgbClr val="545454"/>
                </a:solidFill>
                <a:latin typeface="Flanders Art Sans"/>
                <a:sym typeface="Calibri"/>
              </a:rPr>
              <a:t> met hinderpremie en compensatiepremie</a:t>
            </a:r>
          </a:p>
          <a:p>
            <a:pPr marL="342900" indent="-342900" defTabSz="685800" hangingPunct="0">
              <a:buFont typeface="Arial" panose="020B0604020202020204" pitchFamily="34" charset="0"/>
              <a:buChar char="•"/>
            </a:pPr>
            <a:r>
              <a:rPr lang="nl-BE" sz="2000" dirty="0">
                <a:solidFill>
                  <a:srgbClr val="545454"/>
                </a:solidFill>
                <a:latin typeface="Flanders Art Sans"/>
                <a:sym typeface="Calibri"/>
              </a:rPr>
              <a:t>Maximum  bedrag kan </a:t>
            </a:r>
            <a:r>
              <a:rPr lang="nl-NL" sz="2000" dirty="0">
                <a:solidFill>
                  <a:srgbClr val="4D4D4D"/>
                </a:solidFill>
                <a:latin typeface="Calibri" panose="020F0502020204030204" pitchFamily="34" charset="0"/>
              </a:rPr>
              <a:t>verhoogd worden tot € 4,3 MIO als er een bijkomende investeerder of financier optreedt</a:t>
            </a:r>
            <a:r>
              <a:rPr lang="nl-BE" sz="2000" dirty="0">
                <a:solidFill>
                  <a:srgbClr val="4D4D4D"/>
                </a:solidFill>
                <a:latin typeface="Calibri" panose="020F0502020204030204" pitchFamily="34" charset="0"/>
                <a:sym typeface="Calibri"/>
              </a:rPr>
              <a:t>  </a:t>
            </a:r>
          </a:p>
        </p:txBody>
      </p:sp>
      <p:sp>
        <p:nvSpPr>
          <p:cNvPr id="9" name="Rechthoek 8">
            <a:extLst>
              <a:ext uri="{FF2B5EF4-FFF2-40B4-BE49-F238E27FC236}">
                <a16:creationId xmlns:a16="http://schemas.microsoft.com/office/drawing/2014/main" id="{994A9EB0-9DFC-4086-AEEA-3D5322D45186}"/>
              </a:ext>
            </a:extLst>
          </p:cNvPr>
          <p:cNvSpPr/>
          <p:nvPr/>
        </p:nvSpPr>
        <p:spPr>
          <a:xfrm>
            <a:off x="9933284" y="5454748"/>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22889871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ijdelijke aanduiding voor inhoud 4"/>
          <p:cNvGraphicFramePr>
            <a:graphicFrameLocks/>
          </p:cNvGraphicFramePr>
          <p:nvPr>
            <p:extLst>
              <p:ext uri="{D42A27DB-BD31-4B8C-83A1-F6EECF244321}">
                <p14:modId xmlns:p14="http://schemas.microsoft.com/office/powerpoint/2010/main" val="604353853"/>
              </p:ext>
            </p:extLst>
          </p:nvPr>
        </p:nvGraphicFramePr>
        <p:xfrm>
          <a:off x="1505209" y="447365"/>
          <a:ext cx="9920991" cy="5345724"/>
        </p:xfrm>
        <a:graphic>
          <a:graphicData uri="http://schemas.openxmlformats.org/drawingml/2006/table">
            <a:tbl>
              <a:tblPr firstRow="1" bandRow="1">
                <a:tableStyleId>{2D5ABB26-0587-4C30-8999-92F81FD0307C}</a:tableStyleId>
              </a:tblPr>
              <a:tblGrid>
                <a:gridCol w="1541491">
                  <a:extLst>
                    <a:ext uri="{9D8B030D-6E8A-4147-A177-3AD203B41FA5}">
                      <a16:colId xmlns:a16="http://schemas.microsoft.com/office/drawing/2014/main" val="20000"/>
                    </a:ext>
                  </a:extLst>
                </a:gridCol>
                <a:gridCol w="8379500">
                  <a:extLst>
                    <a:ext uri="{9D8B030D-6E8A-4147-A177-3AD203B41FA5}">
                      <a16:colId xmlns:a16="http://schemas.microsoft.com/office/drawing/2014/main" val="20001"/>
                    </a:ext>
                  </a:extLst>
                </a:gridCol>
              </a:tblGrid>
              <a:tr h="539262">
                <a:tc>
                  <a:txBody>
                    <a:bodyPr/>
                    <a:lstStyle/>
                    <a:p>
                      <a:endParaRPr lang="nl-BE" b="1">
                        <a:latin typeface="FlandersArtSerif-Bold" panose="000008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marR="0" indent="0" algn="ctr" defTabSz="457200" rtl="0" eaLnBrk="1" latinLnBrk="0" hangingPunct="1">
                        <a:lnSpc>
                          <a:spcPct val="100000"/>
                        </a:lnSpc>
                        <a:spcBef>
                          <a:spcPts val="0"/>
                        </a:spcBef>
                        <a:spcAft>
                          <a:spcPts val="0"/>
                        </a:spcAft>
                        <a:buClrTx/>
                        <a:buSzTx/>
                        <a:buFontTx/>
                        <a:buNone/>
                        <a:tabLst/>
                      </a:pPr>
                      <a:r>
                        <a:rPr lang="nl-BE" sz="2800" b="0" i="0" u="none" strike="noStrike" cap="none" spc="0" baseline="0" dirty="0">
                          <a:ln>
                            <a:noFill/>
                          </a:ln>
                          <a:solidFill>
                            <a:srgbClr val="545454"/>
                          </a:solidFill>
                          <a:uFillTx/>
                          <a:latin typeface="Flanders Art Sans"/>
                          <a:ea typeface="+mn-ea"/>
                          <a:cs typeface="+mn-cs"/>
                          <a:sym typeface="Calibri"/>
                        </a:rPr>
                        <a:t>Corona-crisiswaarborg (</a:t>
                      </a:r>
                      <a:r>
                        <a:rPr lang="nl-BE" sz="2800" b="0" i="0" u="none" strike="noStrike" kern="1200" cap="none" spc="0" baseline="0" dirty="0">
                          <a:ln>
                            <a:noFill/>
                          </a:ln>
                          <a:solidFill>
                            <a:srgbClr val="545454"/>
                          </a:solidFill>
                          <a:uFillTx/>
                          <a:latin typeface="Flanders Art Sans"/>
                          <a:ea typeface="+mn-ea"/>
                          <a:cs typeface="+mn-cs"/>
                          <a:sym typeface="Calibri"/>
                        </a:rPr>
                        <a:t>PMV/</a:t>
                      </a:r>
                      <a:r>
                        <a:rPr lang="nl-BE" sz="2800" b="0" i="0" u="none" strike="noStrike" kern="1200" cap="none" spc="0" baseline="0" dirty="0" err="1">
                          <a:ln>
                            <a:noFill/>
                          </a:ln>
                          <a:solidFill>
                            <a:srgbClr val="545454"/>
                          </a:solidFill>
                          <a:uFillTx/>
                          <a:latin typeface="Flanders Art Sans"/>
                          <a:ea typeface="+mn-ea"/>
                          <a:cs typeface="+mn-cs"/>
                          <a:sym typeface="Calibri"/>
                        </a:rPr>
                        <a:t>z</a:t>
                      </a:r>
                      <a:r>
                        <a:rPr lang="nl-BE" sz="2800" b="0" i="0" u="none" strike="noStrike" kern="1200" cap="none" spc="0" baseline="0" dirty="0">
                          <a:ln>
                            <a:noFill/>
                          </a:ln>
                          <a:solidFill>
                            <a:srgbClr val="545454"/>
                          </a:solidFill>
                          <a:uFillTx/>
                          <a:latin typeface="Flanders Art Sans"/>
                          <a:ea typeface="+mn-ea"/>
                          <a:cs typeface="+mn-cs"/>
                          <a:sym typeface="Calibri"/>
                        </a:rPr>
                        <a:t>) (uitbreiding van de waarborgregeling PMV/</a:t>
                      </a:r>
                      <a:r>
                        <a:rPr lang="nl-BE" sz="2800" b="0" i="0" u="none" strike="noStrike" kern="1200" cap="none" spc="0" baseline="0" dirty="0" err="1">
                          <a:ln>
                            <a:noFill/>
                          </a:ln>
                          <a:solidFill>
                            <a:srgbClr val="545454"/>
                          </a:solidFill>
                          <a:uFillTx/>
                          <a:latin typeface="Flanders Art Sans"/>
                          <a:ea typeface="+mn-ea"/>
                          <a:cs typeface="+mn-cs"/>
                          <a:sym typeface="Calibri"/>
                        </a:rPr>
                        <a:t>z</a:t>
                      </a:r>
                      <a:r>
                        <a:rPr lang="nl-BE" sz="2800" b="0" i="0" u="none" strike="noStrike" kern="1200" cap="none" spc="0" baseline="0" dirty="0">
                          <a:ln>
                            <a:noFill/>
                          </a:ln>
                          <a:solidFill>
                            <a:srgbClr val="545454"/>
                          </a:solidFill>
                          <a:uFillTx/>
                          <a:latin typeface="Flanders Art Sans"/>
                          <a:ea typeface="+mn-ea"/>
                          <a:cs typeface="+mn-cs"/>
                          <a:sym typeface="Calibri"/>
                        </a:rPr>
                        <a:t>)</a:t>
                      </a:r>
                      <a:endParaRPr lang="nl-BE" sz="2800" b="0" i="0" u="none" strike="noStrike" cap="none" spc="0" baseline="0" dirty="0">
                        <a:ln>
                          <a:noFill/>
                        </a:ln>
                        <a:solidFill>
                          <a:srgbClr val="545454"/>
                        </a:solidFill>
                        <a:highlight>
                          <a:srgbClr val="FFFF00"/>
                        </a:highlight>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1370964180"/>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voor 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indent="0" algn="l" defTabSz="457200" rtl="0" eaLnBrk="1" latinLnBrk="0" hangingPunct="1">
                        <a:buFontTx/>
                        <a:buNone/>
                      </a:pPr>
                      <a:r>
                        <a:rPr lang="nl-NL" sz="2000" b="0" i="0" u="none" strike="noStrike" kern="1200" cap="none" spc="0" baseline="0" dirty="0">
                          <a:ln>
                            <a:noFill/>
                          </a:ln>
                          <a:solidFill>
                            <a:srgbClr val="545454"/>
                          </a:solidFill>
                          <a:uFillTx/>
                          <a:latin typeface="Flanders Art Sans"/>
                          <a:ea typeface="+mn-ea"/>
                          <a:cs typeface="+mn-cs"/>
                          <a:sym typeface="Calibri"/>
                        </a:rPr>
                        <a:t>zelfstandigen, vrije beroepen, kmo’s en grote ondernemingen die impact ondervinden van Corona en geen OIM</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795985672"/>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waarvoor</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342900" indent="-342900" algn="l" defTabSz="457200" rtl="0" eaLnBrk="1" latinLnBrk="0" hangingPunct="1">
                        <a:buFontTx/>
                        <a:buChar char="-"/>
                      </a:pPr>
                      <a:r>
                        <a:rPr lang="nl-NL" sz="2000" b="0" i="0" u="none" strike="noStrike" kern="1200" cap="none" spc="0" baseline="0" dirty="0">
                          <a:ln>
                            <a:noFill/>
                          </a:ln>
                          <a:solidFill>
                            <a:srgbClr val="545454"/>
                          </a:solidFill>
                          <a:uFillTx/>
                          <a:latin typeface="Flanders Art Sans"/>
                          <a:ea typeface="+mn-ea"/>
                          <a:cs typeface="+mn-cs"/>
                          <a:sym typeface="Calibri"/>
                        </a:rPr>
                        <a:t>overbruggingskrediet van de bank voor bestaande niet-bancaire schulden tot 12 maanden.</a:t>
                      </a:r>
                    </a:p>
                    <a:p>
                      <a:pPr marL="342900" indent="-342900" algn="l" defTabSz="457200" rtl="0" eaLnBrk="1" latinLnBrk="0" hangingPunct="1">
                        <a:buFontTx/>
                        <a:buChar char="-"/>
                      </a:pPr>
                      <a:r>
                        <a:rPr lang="nl-BE" sz="2000" b="0" i="0" u="none" strike="noStrike" kern="1200" cap="none" spc="0" baseline="0" dirty="0">
                          <a:ln>
                            <a:noFill/>
                          </a:ln>
                          <a:solidFill>
                            <a:srgbClr val="545454"/>
                          </a:solidFill>
                          <a:uFillTx/>
                          <a:latin typeface="Flanders Art Sans"/>
                          <a:ea typeface="+mn-ea"/>
                          <a:cs typeface="+mn-cs"/>
                          <a:sym typeface="Calibri"/>
                        </a:rPr>
                        <a:t>verlenging bestaande waarborgen op kredieten en leasing mits betalingsuitstel van meer dan 6 m</a:t>
                      </a:r>
                    </a:p>
                    <a:p>
                      <a:pPr marL="342900" indent="-342900" algn="l" defTabSz="457200" rtl="0" eaLnBrk="1" latinLnBrk="0" hangingPunct="1">
                        <a:buFontTx/>
                        <a:buChar char="-"/>
                      </a:pPr>
                      <a:r>
                        <a:rPr lang="nl-BE" sz="2000" b="0" i="0" u="none" strike="noStrike" kern="1200" cap="none" spc="0" baseline="0" dirty="0">
                          <a:ln>
                            <a:noFill/>
                          </a:ln>
                          <a:solidFill>
                            <a:srgbClr val="545454"/>
                          </a:solidFill>
                          <a:uFillTx/>
                          <a:latin typeface="Flanders Art Sans"/>
                          <a:ea typeface="+mn-ea"/>
                          <a:cs typeface="+mn-cs"/>
                          <a:sym typeface="Calibri"/>
                        </a:rPr>
                        <a:t>onder waarborg brengen van bestaande leasings die niet onder waarborg waren bij PMV (50%)</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2557396125"/>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waarborg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defTabSz="457200" rtl="0" eaLnBrk="1" latinLnBrk="0" hangingPunct="1"/>
                      <a:r>
                        <a:rPr lang="nl-BE" sz="2000" b="0" i="0" u="none" strike="noStrike" kern="1200" cap="none" spc="0" baseline="0" dirty="0">
                          <a:ln>
                            <a:noFill/>
                          </a:ln>
                          <a:solidFill>
                            <a:srgbClr val="545454"/>
                          </a:solidFill>
                          <a:uFillTx/>
                          <a:latin typeface="Flanders Art Sans"/>
                          <a:ea typeface="+mn-ea"/>
                          <a:cs typeface="+mn-cs"/>
                          <a:sym typeface="Calibri"/>
                        </a:rPr>
                        <a:t>max. 75% krediet- of leasingbedrag</a:t>
                      </a:r>
                      <a:br>
                        <a:rPr lang="nl-BE" sz="2000" b="0" i="0" u="none" strike="noStrike" kern="1200" cap="none" spc="0" baseline="0" dirty="0">
                          <a:ln>
                            <a:noFill/>
                          </a:ln>
                          <a:solidFill>
                            <a:srgbClr val="545454"/>
                          </a:solidFill>
                          <a:uFillTx/>
                          <a:latin typeface="Flanders Art Sans"/>
                          <a:ea typeface="+mn-ea"/>
                          <a:cs typeface="+mn-cs"/>
                          <a:sym typeface="Calibri"/>
                        </a:rPr>
                      </a:br>
                      <a:r>
                        <a:rPr lang="nl-BE" sz="2000" b="0" i="0" u="none" strike="noStrike" kern="1200" cap="none" spc="0" baseline="0" dirty="0">
                          <a:ln>
                            <a:noFill/>
                          </a:ln>
                          <a:solidFill>
                            <a:srgbClr val="545454"/>
                          </a:solidFill>
                          <a:uFillTx/>
                          <a:latin typeface="Flanders Art Sans"/>
                          <a:ea typeface="+mn-ea"/>
                          <a:cs typeface="+mn-cs"/>
                          <a:sym typeface="Calibri"/>
                        </a:rPr>
                        <a:t>max. € 1,5 miljoen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premie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éénmalig: waarborgbedrag x duurtijd (jaar) x 0,25%</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761260267"/>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aanvragen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via de bank of leasingmaatschappij aan te vragen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3513659907"/>
                  </a:ext>
                </a:extLst>
              </a:tr>
            </a:tbl>
          </a:graphicData>
        </a:graphic>
      </p:graphicFrame>
      <p:sp>
        <p:nvSpPr>
          <p:cNvPr id="3" name="Rechthoek 2">
            <a:extLst>
              <a:ext uri="{FF2B5EF4-FFF2-40B4-BE49-F238E27FC236}">
                <a16:creationId xmlns:a16="http://schemas.microsoft.com/office/drawing/2014/main" id="{B1BE6BAC-5078-402E-BB2F-C2C9486FBB6D}"/>
              </a:ext>
            </a:extLst>
          </p:cNvPr>
          <p:cNvSpPr/>
          <p:nvPr/>
        </p:nvSpPr>
        <p:spPr>
          <a:xfrm>
            <a:off x="128884" y="5972908"/>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4">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539650612"/>
      </p:ext>
    </p:extLst>
  </p:cSld>
  <p:clrMapOvr>
    <a:overrideClrMapping bg1="lt1" tx1="dk1" bg2="lt2" tx2="dk2" accent1="accent1" accent2="accent2" accent3="accent3" accent4="accent4" accent5="accent5" accent6="accent6" hlink="hlink" folHlink="folHlink"/>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ijdelijke aanduiding voor inhoud 4"/>
          <p:cNvGraphicFramePr>
            <a:graphicFrameLocks/>
          </p:cNvGraphicFramePr>
          <p:nvPr>
            <p:extLst>
              <p:ext uri="{D42A27DB-BD31-4B8C-83A1-F6EECF244321}">
                <p14:modId xmlns:p14="http://schemas.microsoft.com/office/powerpoint/2010/main" val="3361441033"/>
              </p:ext>
            </p:extLst>
          </p:nvPr>
        </p:nvGraphicFramePr>
        <p:xfrm>
          <a:off x="1981199" y="622728"/>
          <a:ext cx="9081542" cy="3742008"/>
        </p:xfrm>
        <a:graphic>
          <a:graphicData uri="http://schemas.openxmlformats.org/drawingml/2006/table">
            <a:tbl>
              <a:tblPr firstRow="1" bandRow="1">
                <a:tableStyleId>{2D5ABB26-0587-4C30-8999-92F81FD0307C}</a:tableStyleId>
              </a:tblPr>
              <a:tblGrid>
                <a:gridCol w="2639982">
                  <a:extLst>
                    <a:ext uri="{9D8B030D-6E8A-4147-A177-3AD203B41FA5}">
                      <a16:colId xmlns:a16="http://schemas.microsoft.com/office/drawing/2014/main" val="20000"/>
                    </a:ext>
                  </a:extLst>
                </a:gridCol>
                <a:gridCol w="6441560">
                  <a:extLst>
                    <a:ext uri="{9D8B030D-6E8A-4147-A177-3AD203B41FA5}">
                      <a16:colId xmlns:a16="http://schemas.microsoft.com/office/drawing/2014/main" val="20001"/>
                    </a:ext>
                  </a:extLst>
                </a:gridCol>
              </a:tblGrid>
              <a:tr h="539262">
                <a:tc>
                  <a:txBody>
                    <a:bodyPr/>
                    <a:lstStyle/>
                    <a:p>
                      <a:endParaRPr lang="nl-BE" b="1" dirty="0">
                        <a:latin typeface="FlandersArtSerif-Bold" panose="000008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400" b="0" i="0" u="none" strike="noStrike" cap="none" spc="0" baseline="0" dirty="0">
                          <a:ln>
                            <a:noFill/>
                          </a:ln>
                          <a:solidFill>
                            <a:schemeClr val="tx1"/>
                          </a:solidFill>
                          <a:effectLst/>
                          <a:uFillTx/>
                          <a:latin typeface="Flanders Art Sans"/>
                          <a:ea typeface="+mn-ea"/>
                          <a:cs typeface="+mn-cs"/>
                          <a:sym typeface="Calibri"/>
                        </a:rPr>
                        <a:t>COVID-19 van </a:t>
                      </a:r>
                      <a:r>
                        <a:rPr lang="nl-BE" sz="2400" b="0" i="0" u="none" strike="noStrike" cap="none" spc="0" baseline="0" dirty="0" err="1">
                          <a:ln>
                            <a:noFill/>
                          </a:ln>
                          <a:solidFill>
                            <a:schemeClr val="tx1"/>
                          </a:solidFill>
                          <a:effectLst/>
                          <a:uFillTx/>
                          <a:latin typeface="Flanders Art Sans"/>
                          <a:ea typeface="+mn-ea"/>
                          <a:cs typeface="+mn-cs"/>
                          <a:sym typeface="Calibri"/>
                        </a:rPr>
                        <a:t>Gigarant</a:t>
                      </a:r>
                      <a:r>
                        <a:rPr lang="nl-BE" sz="2400" b="0" i="0" u="none" strike="noStrike" cap="none" spc="0" baseline="0" dirty="0">
                          <a:ln>
                            <a:noFill/>
                          </a:ln>
                          <a:solidFill>
                            <a:schemeClr val="tx1"/>
                          </a:solidFill>
                          <a:effectLst/>
                          <a:uFillTx/>
                          <a:latin typeface="Flanders Art Sans"/>
                          <a:ea typeface="+mn-ea"/>
                          <a:cs typeface="+mn-cs"/>
                          <a:sym typeface="Calibri"/>
                        </a:rPr>
                        <a:t> (PMV)</a:t>
                      </a:r>
                      <a:endParaRPr lang="nl-BE" sz="2400" b="0" i="1" u="none" strike="noStrike" cap="none" spc="0" baseline="0" dirty="0">
                        <a:ln>
                          <a:noFill/>
                        </a:ln>
                        <a:solidFill>
                          <a:schemeClr val="tx1"/>
                        </a:solidFill>
                        <a:effectLst/>
                        <a:uFillTx/>
                        <a:latin typeface="Flanders Art Sans"/>
                        <a:ea typeface="+mn-ea"/>
                        <a:cs typeface="+mn-cs"/>
                        <a:sym typeface="Calibri"/>
                      </a:endParaRPr>
                    </a:p>
                    <a:p>
                      <a:pPr marL="0" marR="0" indent="0" algn="ctr" defTabSz="457200" rtl="0" eaLnBrk="1" latinLnBrk="0" hangingPunct="1">
                        <a:lnSpc>
                          <a:spcPct val="100000"/>
                        </a:lnSpc>
                        <a:spcBef>
                          <a:spcPts val="0"/>
                        </a:spcBef>
                        <a:spcAft>
                          <a:spcPts val="0"/>
                        </a:spcAft>
                        <a:buClrTx/>
                        <a:buSzTx/>
                        <a:buFontTx/>
                        <a:buNone/>
                        <a:tabLst/>
                      </a:pPr>
                      <a:endParaRPr lang="nl-BE" sz="2800" b="0" i="0" u="none" strike="noStrike"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1370964180"/>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voor wie </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indent="0" algn="ctr" defTabSz="457200" rtl="0" eaLnBrk="1" latinLnBrk="0" hangingPunct="1">
                        <a:buFontTx/>
                        <a:buNone/>
                      </a:pPr>
                      <a:r>
                        <a:rPr lang="nl-NL" sz="2000" b="0" i="0" u="none" strike="noStrike" kern="1200" cap="none" spc="0" baseline="0" dirty="0">
                          <a:ln>
                            <a:noFill/>
                          </a:ln>
                          <a:solidFill>
                            <a:srgbClr val="545454"/>
                          </a:solidFill>
                          <a:uFillTx/>
                          <a:latin typeface="Flanders Art Sans"/>
                          <a:ea typeface="+mn-ea"/>
                          <a:cs typeface="+mn-cs"/>
                          <a:sym typeface="Calibri"/>
                        </a:rPr>
                        <a:t>kmo’s en grote ondernemingen die impact ondervinden van Corona en geen OIM op 31/12/2019. </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3635033157"/>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waarvoor</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indent="0" algn="ctr" defTabSz="457200" rtl="0" eaLnBrk="1" latinLnBrk="0" hangingPunct="1">
                        <a:buFontTx/>
                        <a:buNone/>
                      </a:pPr>
                      <a:r>
                        <a:rPr lang="nl-BE" sz="2000" b="0" i="0" u="none" strike="noStrike" kern="1200" cap="none" spc="0" baseline="0" dirty="0">
                          <a:ln>
                            <a:noFill/>
                          </a:ln>
                          <a:solidFill>
                            <a:srgbClr val="545454"/>
                          </a:solidFill>
                          <a:uFillTx/>
                          <a:latin typeface="Flanders Art Sans"/>
                          <a:ea typeface="+mn-ea"/>
                          <a:cs typeface="+mn-cs"/>
                          <a:sym typeface="Calibri"/>
                        </a:rPr>
                        <a:t>verbintenissen &gt; € 1,5 MIO</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2557396125"/>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waarborg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2000" b="0" i="0" u="none" strike="noStrike" kern="1200" cap="none" spc="0" baseline="0" dirty="0">
                          <a:ln>
                            <a:noFill/>
                          </a:ln>
                          <a:solidFill>
                            <a:srgbClr val="545454"/>
                          </a:solidFill>
                          <a:uFillTx/>
                          <a:latin typeface="Flanders Art Sans"/>
                          <a:ea typeface="+mn-ea"/>
                          <a:cs typeface="+mn-cs"/>
                          <a:sym typeface="Calibri"/>
                        </a:rPr>
                        <a:t>max. 80% krediet- of leasingbedrag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duurtijd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2000" b="0" i="0" u="none" strike="noStrike" kern="1200" cap="none" spc="0" baseline="0" dirty="0">
                          <a:ln>
                            <a:noFill/>
                          </a:ln>
                          <a:solidFill>
                            <a:srgbClr val="545454"/>
                          </a:solidFill>
                          <a:uFillTx/>
                          <a:latin typeface="Flanders Art Sans"/>
                          <a:ea typeface="+mn-ea"/>
                          <a:cs typeface="+mn-cs"/>
                          <a:sym typeface="Calibri"/>
                        </a:rPr>
                        <a:t>Max. 6 jaar</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739116798"/>
                  </a:ext>
                </a:extLst>
              </a:tr>
              <a:tr h="539262">
                <a:tc>
                  <a:txBody>
                    <a:bodyPr/>
                    <a:lstStyle/>
                    <a:p>
                      <a:r>
                        <a:rPr lang="nl-BE" sz="2000" b="0" i="0" u="none" strike="noStrike" kern="1200" cap="none" spc="0" baseline="0" dirty="0">
                          <a:ln>
                            <a:noFill/>
                          </a:ln>
                          <a:solidFill>
                            <a:srgbClr val="545454"/>
                          </a:solidFill>
                          <a:uFillTx/>
                          <a:latin typeface="Flanders Art Sans"/>
                          <a:ea typeface="+mn-ea"/>
                          <a:cs typeface="+mn-cs"/>
                          <a:sym typeface="Calibri"/>
                        </a:rPr>
                        <a:t>premie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jaarlijks – lager dan de gewone </a:t>
                      </a:r>
                      <a:r>
                        <a:rPr lang="nl-BE" sz="2000" b="0" i="0" u="none" strike="noStrike" kern="1200" cap="none" spc="0" baseline="0" dirty="0" err="1">
                          <a:ln>
                            <a:noFill/>
                          </a:ln>
                          <a:solidFill>
                            <a:srgbClr val="545454"/>
                          </a:solidFill>
                          <a:uFillTx/>
                          <a:latin typeface="Flanders Art Sans"/>
                          <a:ea typeface="+mn-ea"/>
                          <a:cs typeface="+mn-cs"/>
                          <a:sym typeface="Calibri"/>
                        </a:rPr>
                        <a:t>Gigarantpremie</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3761260267"/>
                  </a:ext>
                </a:extLst>
              </a:tr>
            </a:tbl>
          </a:graphicData>
        </a:graphic>
      </p:graphicFrame>
      <p:sp>
        <p:nvSpPr>
          <p:cNvPr id="6" name="Tijdelijke aanduiding voor tekst 2"/>
          <p:cNvSpPr txBox="1">
            <a:spLocks/>
          </p:cNvSpPr>
          <p:nvPr/>
        </p:nvSpPr>
        <p:spPr>
          <a:xfrm>
            <a:off x="1981199" y="4515048"/>
            <a:ext cx="8277726" cy="22296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B48"/>
              </a:buClr>
              <a:buFont typeface="Arial"/>
              <a:buChar char="•"/>
              <a:defRPr sz="1800" b="0" i="0" kern="1200">
                <a:solidFill>
                  <a:schemeClr val="tx1"/>
                </a:solidFill>
                <a:latin typeface="Flanders Art Sans Light"/>
                <a:ea typeface="+mn-ea"/>
                <a:cs typeface="Flanders Art Sans Light"/>
              </a:defRPr>
            </a:lvl1pPr>
            <a:lvl2pPr marL="742950" indent="-285750" algn="l" defTabSz="457200" rtl="0" eaLnBrk="1" latinLnBrk="0" hangingPunct="1">
              <a:spcBef>
                <a:spcPts val="600"/>
              </a:spcBef>
              <a:buClr>
                <a:srgbClr val="009B48"/>
              </a:buClr>
              <a:buSzPct val="60000"/>
              <a:buFont typeface="Arial"/>
              <a:buChar char="►"/>
              <a:defRPr sz="1600" b="0" i="0" kern="1200">
                <a:solidFill>
                  <a:schemeClr val="tx1"/>
                </a:solidFill>
                <a:latin typeface="Flanders Art Sans Light"/>
                <a:ea typeface="+mn-ea"/>
                <a:cs typeface="Flanders Art Sans Light"/>
              </a:defRPr>
            </a:lvl2pPr>
            <a:lvl3pPr marL="1143000" indent="-228600" algn="l" defTabSz="457200" rtl="0" eaLnBrk="1" latinLnBrk="0" hangingPunct="1">
              <a:lnSpc>
                <a:spcPct val="100000"/>
              </a:lnSpc>
              <a:spcBef>
                <a:spcPts val="600"/>
              </a:spcBef>
              <a:buClr>
                <a:srgbClr val="009B48"/>
              </a:buClr>
              <a:buFont typeface="Lucida Grande"/>
              <a:buChar char="-"/>
              <a:defRPr sz="1400" b="0" i="0" kern="1200">
                <a:solidFill>
                  <a:schemeClr val="tx1"/>
                </a:solidFill>
                <a:latin typeface="Flanders Art Sans Light"/>
                <a:ea typeface="+mn-ea"/>
                <a:cs typeface="Flanders Art Sans Light"/>
              </a:defRPr>
            </a:lvl3pPr>
            <a:lvl4pPr marL="1600200" indent="-228600" algn="l" defTabSz="457200" rtl="0" eaLnBrk="1" latinLnBrk="0" hangingPunct="1">
              <a:spcBef>
                <a:spcPct val="20000"/>
              </a:spcBef>
              <a:buClr>
                <a:srgbClr val="009B48"/>
              </a:buClr>
              <a:buSzPct val="60000"/>
              <a:buFont typeface="Arial"/>
              <a:buChar char="■"/>
              <a:defRPr sz="1400" b="0" i="0" kern="1200">
                <a:solidFill>
                  <a:schemeClr val="tx1"/>
                </a:solidFill>
                <a:latin typeface="Flanders Art Sans Light"/>
                <a:ea typeface="+mn-ea"/>
                <a:cs typeface="Flanders Art Sans Light"/>
              </a:defRPr>
            </a:lvl4pPr>
            <a:lvl5pPr marL="2057400" indent="-228600" algn="l" defTabSz="457200" rtl="0" eaLnBrk="1" latinLnBrk="0" hangingPunct="1">
              <a:spcBef>
                <a:spcPts val="400"/>
              </a:spcBef>
              <a:buClr>
                <a:srgbClr val="009B48"/>
              </a:buClr>
              <a:buFont typeface="Arial"/>
              <a:buChar char="»"/>
              <a:defRPr sz="1200" b="0" i="0" kern="1200">
                <a:solidFill>
                  <a:schemeClr val="tx1"/>
                </a:solidFill>
                <a:latin typeface="Flanders Art Sans Light"/>
                <a:ea typeface="+mn-ea"/>
                <a:cs typeface="Flanders Art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9B48"/>
              </a:buClr>
              <a:buSzTx/>
              <a:buFont typeface="Arial"/>
              <a:buNone/>
              <a:tabLst/>
              <a:defRPr/>
            </a:pPr>
            <a:r>
              <a:rPr kumimoji="0" lang="nl-BE" sz="2000" b="0" i="0" u="none" strike="noStrike" kern="1200" cap="none" spc="0" normalizeH="0" baseline="0" noProof="0" dirty="0">
                <a:ln>
                  <a:noFill/>
                </a:ln>
                <a:solidFill>
                  <a:prstClr val="black"/>
                </a:solidFill>
                <a:effectLst/>
                <a:uLnTx/>
                <a:uFillTx/>
                <a:latin typeface="FlandersArtSerif-Bold" panose="00000800000000000000" pitchFamily="2" charset="0"/>
              </a:rPr>
              <a:t>BELANGRIJK!</a:t>
            </a:r>
          </a:p>
          <a:p>
            <a:pPr marL="342900" marR="0" lvl="0" indent="-342900" algn="l" defTabSz="457200" rtl="0" eaLnBrk="1" fontAlgn="auto" latinLnBrk="0" hangingPunct="1">
              <a:lnSpc>
                <a:spcPct val="100000"/>
              </a:lnSpc>
              <a:spcBef>
                <a:spcPct val="20000"/>
              </a:spcBef>
              <a:spcAft>
                <a:spcPts val="0"/>
              </a:spcAft>
              <a:buClr>
                <a:srgbClr val="009B48"/>
              </a:buClr>
              <a:buSzTx/>
              <a:buFont typeface="Arial"/>
              <a:buChar char="•"/>
              <a:tabLst/>
              <a:defRPr/>
            </a:pPr>
            <a:r>
              <a:rPr kumimoji="0" lang="nl-BE" sz="2000" b="0" i="0" u="none" strike="noStrike" kern="1200" cap="none" spc="0" normalizeH="0" baseline="0" noProof="0" dirty="0">
                <a:ln>
                  <a:noFill/>
                </a:ln>
                <a:solidFill>
                  <a:prstClr val="black"/>
                </a:solidFill>
                <a:effectLst/>
                <a:uLnTx/>
                <a:uFillTx/>
                <a:latin typeface="FlandersArtSerif-Regular" panose="00000500000000000000" pitchFamily="2" charset="0"/>
              </a:rPr>
              <a:t>krediet of leasing bij een door PMV/</a:t>
            </a:r>
            <a:r>
              <a:rPr kumimoji="0" lang="nl-BE" sz="2000" b="0" i="0" u="none" strike="noStrike" kern="1200" cap="none" spc="0" normalizeH="0" baseline="0" noProof="0" dirty="0" err="1">
                <a:ln>
                  <a:noFill/>
                </a:ln>
                <a:solidFill>
                  <a:prstClr val="black"/>
                </a:solidFill>
                <a:effectLst/>
                <a:uLnTx/>
                <a:uFillTx/>
                <a:latin typeface="FlandersArtSerif-Regular" panose="00000500000000000000" pitchFamily="2" charset="0"/>
              </a:rPr>
              <a:t>z</a:t>
            </a:r>
            <a:r>
              <a:rPr kumimoji="0" lang="nl-BE" sz="2000" b="0" i="0" u="none" strike="noStrike" kern="1200" cap="none" spc="0" normalizeH="0" baseline="0" noProof="0" dirty="0">
                <a:ln>
                  <a:noFill/>
                </a:ln>
                <a:solidFill>
                  <a:prstClr val="black"/>
                </a:solidFill>
                <a:effectLst/>
                <a:uLnTx/>
                <a:uFillTx/>
                <a:latin typeface="FlandersArtSerif-Regular" panose="00000500000000000000" pitchFamily="2" charset="0"/>
              </a:rPr>
              <a:t> erkende waarborghouder</a:t>
            </a:r>
          </a:p>
          <a:p>
            <a:pPr marL="342900" marR="0" lvl="0" indent="-342900" algn="l" defTabSz="457200" rtl="0" eaLnBrk="1" fontAlgn="auto" latinLnBrk="0" hangingPunct="1">
              <a:lnSpc>
                <a:spcPct val="100000"/>
              </a:lnSpc>
              <a:spcBef>
                <a:spcPct val="20000"/>
              </a:spcBef>
              <a:spcAft>
                <a:spcPts val="0"/>
              </a:spcAft>
              <a:buClr>
                <a:srgbClr val="009B48"/>
              </a:buClr>
              <a:buSzTx/>
              <a:buFont typeface="Arial"/>
              <a:buChar char="•"/>
              <a:tabLst/>
              <a:defRPr/>
            </a:pPr>
            <a:r>
              <a:rPr kumimoji="0" lang="nl-BE" sz="2000" b="0" i="0" u="none" strike="noStrike" kern="1200" cap="none" spc="0" normalizeH="0" baseline="0" noProof="0" dirty="0">
                <a:ln>
                  <a:noFill/>
                </a:ln>
                <a:solidFill>
                  <a:prstClr val="black"/>
                </a:solidFill>
                <a:effectLst/>
                <a:uLnTx/>
                <a:uFillTx/>
                <a:latin typeface="FlandersArtSerif-Regular" panose="00000500000000000000" pitchFamily="2" charset="0"/>
              </a:rPr>
              <a:t>geen bevrijdend karakter voor onderneming</a:t>
            </a:r>
          </a:p>
          <a:p>
            <a:pPr marL="342900" marR="0" lvl="0" indent="-342900" algn="l" defTabSz="457200" rtl="0" eaLnBrk="1" fontAlgn="auto" latinLnBrk="0" hangingPunct="1">
              <a:lnSpc>
                <a:spcPct val="100000"/>
              </a:lnSpc>
              <a:spcBef>
                <a:spcPct val="20000"/>
              </a:spcBef>
              <a:spcAft>
                <a:spcPts val="0"/>
              </a:spcAft>
              <a:buClr>
                <a:srgbClr val="009B48"/>
              </a:buClr>
              <a:buSzTx/>
              <a:buFont typeface="Arial"/>
              <a:buChar char="•"/>
              <a:tabLst/>
              <a:defRPr/>
            </a:pPr>
            <a:r>
              <a:rPr lang="nl-BE" sz="2000" dirty="0">
                <a:solidFill>
                  <a:prstClr val="black"/>
                </a:solidFill>
                <a:latin typeface="FlandersArtSerif-Regular" panose="00000500000000000000" pitchFamily="2" charset="0"/>
              </a:rPr>
              <a:t>als je in </a:t>
            </a:r>
            <a:r>
              <a:rPr lang="nl-BE" sz="2000">
                <a:solidFill>
                  <a:prstClr val="black"/>
                </a:solidFill>
                <a:latin typeface="FlandersArtSerif-Regular" panose="00000500000000000000" pitchFamily="2" charset="0"/>
              </a:rPr>
              <a:t>aanmerking komt voor </a:t>
            </a:r>
            <a:r>
              <a:rPr lang="nl-BE" sz="2000" dirty="0">
                <a:solidFill>
                  <a:prstClr val="black"/>
                </a:solidFill>
                <a:latin typeface="FlandersArtSerif-Regular" panose="00000500000000000000" pitchFamily="2" charset="0"/>
              </a:rPr>
              <a:t>federale waarborg -&gt; die primeert</a:t>
            </a:r>
            <a:endParaRPr kumimoji="0" lang="nl-BE" sz="2000" b="0" i="0" u="none" strike="noStrike" kern="1200" cap="none" spc="0" normalizeH="0" baseline="0" noProof="0" dirty="0">
              <a:ln>
                <a:noFill/>
              </a:ln>
              <a:solidFill>
                <a:prstClr val="black"/>
              </a:solidFill>
              <a:effectLst/>
              <a:uLnTx/>
              <a:uFillTx/>
              <a:latin typeface="FlandersArtSerif-Regular" panose="00000500000000000000" pitchFamily="2" charset="0"/>
            </a:endParaRPr>
          </a:p>
        </p:txBody>
      </p:sp>
      <p:sp>
        <p:nvSpPr>
          <p:cNvPr id="5" name="Rechthoek 4">
            <a:extLst>
              <a:ext uri="{FF2B5EF4-FFF2-40B4-BE49-F238E27FC236}">
                <a16:creationId xmlns:a16="http://schemas.microsoft.com/office/drawing/2014/main" id="{1CBFBFC9-B5F4-4F6B-BB7A-1C36D6C41A6A}"/>
              </a:ext>
            </a:extLst>
          </p:cNvPr>
          <p:cNvSpPr/>
          <p:nvPr/>
        </p:nvSpPr>
        <p:spPr>
          <a:xfrm>
            <a:off x="128884" y="5972908"/>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4">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1264482059"/>
      </p:ext>
    </p:extLst>
  </p:cSld>
  <p:clrMapOvr>
    <a:overrideClrMapping bg1="lt1" tx1="dk1" bg2="lt2" tx2="dk2" accent1="accent1" accent2="accent2" accent3="accent3" accent4="accent4" accent5="accent5" accent6="accent6" hlink="hlink" folHlink="folHlink"/>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6B506-5174-4C6A-A629-853DFF170535}"/>
              </a:ext>
            </a:extLst>
          </p:cNvPr>
          <p:cNvSpPr>
            <a:spLocks noGrp="1"/>
          </p:cNvSpPr>
          <p:nvPr>
            <p:ph type="title"/>
          </p:nvPr>
        </p:nvSpPr>
        <p:spPr>
          <a:xfrm>
            <a:off x="5890903" y="1936427"/>
            <a:ext cx="1794897" cy="877163"/>
          </a:xfrm>
        </p:spPr>
        <p:txBody>
          <a:bodyPr/>
          <a:lstStyle/>
          <a:p>
            <a:r>
              <a:rPr lang="nl-BE" dirty="0"/>
              <a:t>Extra</a:t>
            </a:r>
          </a:p>
        </p:txBody>
      </p:sp>
      <p:sp>
        <p:nvSpPr>
          <p:cNvPr id="4" name="Tijdelijke aanduiding voor tekst 3">
            <a:extLst>
              <a:ext uri="{FF2B5EF4-FFF2-40B4-BE49-F238E27FC236}">
                <a16:creationId xmlns:a16="http://schemas.microsoft.com/office/drawing/2014/main" id="{80E7128C-0669-4A19-9555-D2597183F531}"/>
              </a:ext>
            </a:extLst>
          </p:cNvPr>
          <p:cNvSpPr>
            <a:spLocks noGrp="1"/>
          </p:cNvSpPr>
          <p:nvPr>
            <p:ph type="body" sz="quarter" idx="11"/>
          </p:nvPr>
        </p:nvSpPr>
        <p:spPr>
          <a:xfrm>
            <a:off x="5890903" y="3837379"/>
            <a:ext cx="3785826" cy="830997"/>
          </a:xfrm>
        </p:spPr>
        <p:txBody>
          <a:bodyPr/>
          <a:lstStyle/>
          <a:p>
            <a:r>
              <a:rPr lang="nl-BE" dirty="0"/>
              <a:t>aantrekken</a:t>
            </a:r>
          </a:p>
        </p:txBody>
      </p:sp>
      <p:sp>
        <p:nvSpPr>
          <p:cNvPr id="6" name="Tijdelijke aanduiding voor tekst 5">
            <a:extLst>
              <a:ext uri="{FF2B5EF4-FFF2-40B4-BE49-F238E27FC236}">
                <a16:creationId xmlns:a16="http://schemas.microsoft.com/office/drawing/2014/main" id="{AF3C4B54-7F49-4D01-807B-49DA555BC210}"/>
              </a:ext>
            </a:extLst>
          </p:cNvPr>
          <p:cNvSpPr>
            <a:spLocks noGrp="1"/>
          </p:cNvSpPr>
          <p:nvPr>
            <p:ph type="body" sz="quarter" idx="12"/>
          </p:nvPr>
        </p:nvSpPr>
        <p:spPr>
          <a:xfrm>
            <a:off x="5890905" y="2908786"/>
            <a:ext cx="2726322" cy="830997"/>
          </a:xfrm>
        </p:spPr>
        <p:txBody>
          <a:bodyPr/>
          <a:lstStyle/>
          <a:p>
            <a:r>
              <a:rPr lang="nl-BE" dirty="0"/>
              <a:t>kapitaal</a:t>
            </a:r>
          </a:p>
        </p:txBody>
      </p:sp>
    </p:spTree>
    <p:extLst>
      <p:ext uri="{BB962C8B-B14F-4D97-AF65-F5344CB8AC3E}">
        <p14:creationId xmlns:p14="http://schemas.microsoft.com/office/powerpoint/2010/main" val="256891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48126" y="376519"/>
            <a:ext cx="8229600" cy="5921375"/>
          </a:xfrm>
        </p:spPr>
        <p:txBody>
          <a:bodyPr>
            <a:normAutofit/>
          </a:bodyPr>
          <a:lstStyle/>
          <a:p>
            <a:pPr marL="0" indent="0">
              <a:buNone/>
            </a:pPr>
            <a:endParaRPr lang="nl-BE">
              <a:latin typeface="FlandersArtSerif-Regular" panose="00000500000000000000" pitchFamily="2" charset="0"/>
            </a:endParaRPr>
          </a:p>
          <a:p>
            <a:pPr marL="0" indent="0">
              <a:buNone/>
            </a:pPr>
            <a:endParaRPr lang="nl-BE" sz="2000">
              <a:latin typeface="FlandersArtSerif-Regular" panose="00000500000000000000" pitchFamily="2" charset="0"/>
            </a:endParaRPr>
          </a:p>
          <a:p>
            <a:endParaRPr lang="nl-BE" sz="2000">
              <a:latin typeface="FlandersArtSerif-Regular" panose="00000500000000000000" pitchFamily="2" charset="0"/>
            </a:endParaRPr>
          </a:p>
          <a:p>
            <a:endParaRPr lang="nl-BE" sz="2000">
              <a:latin typeface="FlandersArtSerif-Regular" panose="00000500000000000000" pitchFamily="2" charset="0"/>
            </a:endParaRPr>
          </a:p>
          <a:p>
            <a:endParaRPr lang="nl-BE" sz="2000">
              <a:latin typeface="FlandersArtSerif-Regular" panose="00000500000000000000" pitchFamily="2" charset="0"/>
            </a:endParaRPr>
          </a:p>
          <a:p>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p:txBody>
      </p:sp>
      <p:graphicFrame>
        <p:nvGraphicFramePr>
          <p:cNvPr id="6" name="Tijdelijke aanduiding voor inhoud 4"/>
          <p:cNvGraphicFramePr>
            <a:graphicFrameLocks/>
          </p:cNvGraphicFramePr>
          <p:nvPr>
            <p:extLst>
              <p:ext uri="{D42A27DB-BD31-4B8C-83A1-F6EECF244321}">
                <p14:modId xmlns:p14="http://schemas.microsoft.com/office/powerpoint/2010/main" val="1966960625"/>
              </p:ext>
            </p:extLst>
          </p:nvPr>
        </p:nvGraphicFramePr>
        <p:xfrm>
          <a:off x="1858593" y="676770"/>
          <a:ext cx="8474814" cy="3353173"/>
        </p:xfrm>
        <a:graphic>
          <a:graphicData uri="http://schemas.openxmlformats.org/drawingml/2006/table">
            <a:tbl>
              <a:tblPr firstRow="1" bandRow="1">
                <a:tableStyleId>{2D5ABB26-0587-4C30-8999-92F81FD0307C}</a:tableStyleId>
              </a:tblPr>
              <a:tblGrid>
                <a:gridCol w="2266520">
                  <a:extLst>
                    <a:ext uri="{9D8B030D-6E8A-4147-A177-3AD203B41FA5}">
                      <a16:colId xmlns:a16="http://schemas.microsoft.com/office/drawing/2014/main" val="20000"/>
                    </a:ext>
                  </a:extLst>
                </a:gridCol>
                <a:gridCol w="6208294">
                  <a:extLst>
                    <a:ext uri="{9D8B030D-6E8A-4147-A177-3AD203B41FA5}">
                      <a16:colId xmlns:a16="http://schemas.microsoft.com/office/drawing/2014/main" val="20001"/>
                    </a:ext>
                  </a:extLst>
                </a:gridCol>
              </a:tblGrid>
              <a:tr h="944985">
                <a:tc>
                  <a:txBody>
                    <a:bodyPr/>
                    <a:lstStyle/>
                    <a:p>
                      <a:endParaRPr lang="nl-BE"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cap="none" spc="0" baseline="0" dirty="0" err="1">
                          <a:ln>
                            <a:noFill/>
                          </a:ln>
                          <a:solidFill>
                            <a:srgbClr val="545454"/>
                          </a:solidFill>
                          <a:uFillTx/>
                          <a:latin typeface="Flanders Art Sans"/>
                          <a:ea typeface="+mn-ea"/>
                          <a:cs typeface="+mn-cs"/>
                          <a:sym typeface="Calibri"/>
                        </a:rPr>
                        <a:t>tax</a:t>
                      </a:r>
                      <a:r>
                        <a:rPr lang="nl-BE" sz="2800" b="0" i="0" u="none" strike="noStrike" cap="none" spc="0" baseline="0" dirty="0">
                          <a:ln>
                            <a:noFill/>
                          </a:ln>
                          <a:solidFill>
                            <a:srgbClr val="545454"/>
                          </a:solidFill>
                          <a:uFillTx/>
                          <a:latin typeface="Flanders Art Sans"/>
                          <a:ea typeface="+mn-ea"/>
                          <a:cs typeface="+mn-cs"/>
                          <a:sym typeface="Calibri"/>
                        </a:rPr>
                        <a:t> shelter voor startende ondernemingen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3898341150"/>
                  </a:ext>
                </a:extLst>
              </a:tr>
              <a:tr h="701118">
                <a:tc>
                  <a:txBody>
                    <a:bodyPr/>
                    <a:lstStyle/>
                    <a:p>
                      <a:r>
                        <a:rPr lang="nl-BE" sz="2000">
                          <a:solidFill>
                            <a:srgbClr val="545454"/>
                          </a:solidFill>
                          <a:latin typeface="Flanders Art Sans"/>
                        </a:rPr>
                        <a:t>bedrag</a:t>
                      </a:r>
                      <a:endParaRPr lang="nl-BE" sz="20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2000" kern="1200" dirty="0">
                          <a:solidFill>
                            <a:srgbClr val="545454"/>
                          </a:solidFill>
                          <a:latin typeface="Flanders Art Sans"/>
                        </a:rPr>
                        <a:t>max. € 100.000 / jaar / investeerder (particulier)</a:t>
                      </a:r>
                    </a:p>
                    <a:p>
                      <a:pPr marL="0" algn="ctr" defTabSz="457200" rtl="0" eaLnBrk="1" latinLnBrk="0" hangingPunct="1"/>
                      <a:r>
                        <a:rPr lang="nl-BE" sz="2000" kern="1200" dirty="0">
                          <a:solidFill>
                            <a:srgbClr val="545454"/>
                          </a:solidFill>
                          <a:latin typeface="Flanders Art Sans"/>
                        </a:rPr>
                        <a:t>max. € 250.000 / onderneming</a:t>
                      </a:r>
                      <a:endParaRPr lang="nl-BE" sz="2000" dirty="0">
                        <a:solidFill>
                          <a:srgbClr val="545454"/>
                        </a:solidFill>
                        <a:latin typeface="Flanders Art San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701118">
                <a:tc>
                  <a:txBody>
                    <a:bodyPr/>
                    <a:lstStyle/>
                    <a:p>
                      <a:r>
                        <a:rPr lang="nl-BE" sz="2000">
                          <a:solidFill>
                            <a:srgbClr val="545454"/>
                          </a:solidFill>
                          <a:latin typeface="Flanders Art Sans"/>
                        </a:rPr>
                        <a:t>investeringsperiode</a:t>
                      </a:r>
                      <a:endParaRPr lang="nl-BE" sz="20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2000">
                          <a:solidFill>
                            <a:srgbClr val="545454"/>
                          </a:solidFill>
                          <a:latin typeface="Flanders Art Sans"/>
                        </a:rPr>
                        <a:t>min. 4 jaar (</a:t>
                      </a:r>
                      <a:r>
                        <a:rPr lang="nl-BE" sz="2000" err="1">
                          <a:solidFill>
                            <a:srgbClr val="545454"/>
                          </a:solidFill>
                          <a:latin typeface="Flanders Art Sans"/>
                        </a:rPr>
                        <a:t>uitz</a:t>
                      </a:r>
                      <a:r>
                        <a:rPr lang="nl-BE" sz="2000">
                          <a:solidFill>
                            <a:srgbClr val="545454"/>
                          </a:solidFill>
                          <a:latin typeface="Flanders Art Sans"/>
                        </a:rPr>
                        <a:t>. faling of stopzetting)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1005952">
                <a:tc>
                  <a:txBody>
                    <a:bodyPr/>
                    <a:lstStyle/>
                    <a:p>
                      <a:r>
                        <a:rPr lang="nl-BE" sz="2000">
                          <a:solidFill>
                            <a:srgbClr val="545454"/>
                          </a:solidFill>
                          <a:latin typeface="Flanders Art Sans"/>
                        </a:rPr>
                        <a:t>fiscaal voordeel (particulier)</a:t>
                      </a:r>
                      <a:endParaRPr lang="nl-BE" sz="20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sz="2000" dirty="0">
                          <a:solidFill>
                            <a:srgbClr val="545454"/>
                          </a:solidFill>
                          <a:latin typeface="Flanders Art Sans"/>
                        </a:rPr>
                        <a:t>belastingvermindering</a:t>
                      </a:r>
                    </a:p>
                    <a:p>
                      <a:pPr marL="28575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000" dirty="0">
                          <a:solidFill>
                            <a:srgbClr val="545454"/>
                          </a:solidFill>
                          <a:latin typeface="Flanders Art Sans"/>
                        </a:rPr>
                        <a:t>30% bij investering in kleine vennootschap</a:t>
                      </a:r>
                    </a:p>
                    <a:p>
                      <a:pPr marL="28575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000" dirty="0">
                          <a:solidFill>
                            <a:srgbClr val="545454"/>
                          </a:solidFill>
                          <a:latin typeface="Flanders Art Sans"/>
                        </a:rPr>
                        <a:t>45% bij investering in microvennootschap</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126064000"/>
                  </a:ext>
                </a:extLst>
              </a:tr>
            </a:tbl>
          </a:graphicData>
        </a:graphic>
      </p:graphicFrame>
      <p:sp>
        <p:nvSpPr>
          <p:cNvPr id="4" name="Rechthoek 3">
            <a:extLst>
              <a:ext uri="{FF2B5EF4-FFF2-40B4-BE49-F238E27FC236}">
                <a16:creationId xmlns:a16="http://schemas.microsoft.com/office/drawing/2014/main" id="{57C604D3-BCFB-40E5-803C-784964EE4954}"/>
              </a:ext>
            </a:extLst>
          </p:cNvPr>
          <p:cNvSpPr/>
          <p:nvPr/>
        </p:nvSpPr>
        <p:spPr>
          <a:xfrm>
            <a:off x="128884" y="5972908"/>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284620293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0" y="376238"/>
            <a:ext cx="8229600" cy="5921375"/>
          </a:xfrm>
        </p:spPr>
        <p:txBody>
          <a:bodyPr>
            <a:normAutofit/>
          </a:bodyPr>
          <a:lstStyle/>
          <a:p>
            <a:pPr marL="0" indent="0">
              <a:buNone/>
            </a:pPr>
            <a:endParaRPr lang="nl-BE" dirty="0">
              <a:latin typeface="FlandersArtSerif-Regular" panose="00000500000000000000" pitchFamily="2" charset="0"/>
            </a:endParaRPr>
          </a:p>
          <a:p>
            <a:pPr marL="0" indent="0">
              <a:buNone/>
            </a:pPr>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pPr marL="57150" indent="0">
              <a:buNone/>
            </a:pPr>
            <a:endParaRPr lang="nl-BE" sz="2000" dirty="0">
              <a:latin typeface="FlandersArtSerif-Regular" panose="00000500000000000000" pitchFamily="2" charset="0"/>
            </a:endParaRPr>
          </a:p>
          <a:p>
            <a:pPr marL="57150" indent="0">
              <a:buNone/>
            </a:pPr>
            <a:endParaRPr lang="nl-BE" sz="2000" dirty="0">
              <a:latin typeface="FlandersArtSerif-Regular" panose="00000500000000000000" pitchFamily="2" charset="0"/>
            </a:endParaRPr>
          </a:p>
        </p:txBody>
      </p:sp>
      <p:graphicFrame>
        <p:nvGraphicFramePr>
          <p:cNvPr id="6" name="Tijdelijke aanduiding voor inhoud 4"/>
          <p:cNvGraphicFramePr>
            <a:graphicFrameLocks/>
          </p:cNvGraphicFramePr>
          <p:nvPr>
            <p:extLst>
              <p:ext uri="{D42A27DB-BD31-4B8C-83A1-F6EECF244321}">
                <p14:modId xmlns:p14="http://schemas.microsoft.com/office/powerpoint/2010/main" val="3786027748"/>
              </p:ext>
            </p:extLst>
          </p:nvPr>
        </p:nvGraphicFramePr>
        <p:xfrm>
          <a:off x="1605022" y="763889"/>
          <a:ext cx="8605777" cy="2948119"/>
        </p:xfrm>
        <a:graphic>
          <a:graphicData uri="http://schemas.openxmlformats.org/drawingml/2006/table">
            <a:tbl>
              <a:tblPr firstRow="1" bandRow="1">
                <a:tableStyleId>{2D5ABB26-0587-4C30-8999-92F81FD0307C}</a:tableStyleId>
              </a:tblPr>
              <a:tblGrid>
                <a:gridCol w="2301545">
                  <a:extLst>
                    <a:ext uri="{9D8B030D-6E8A-4147-A177-3AD203B41FA5}">
                      <a16:colId xmlns:a16="http://schemas.microsoft.com/office/drawing/2014/main" val="20000"/>
                    </a:ext>
                  </a:extLst>
                </a:gridCol>
                <a:gridCol w="6304232">
                  <a:extLst>
                    <a:ext uri="{9D8B030D-6E8A-4147-A177-3AD203B41FA5}">
                      <a16:colId xmlns:a16="http://schemas.microsoft.com/office/drawing/2014/main" val="20001"/>
                    </a:ext>
                  </a:extLst>
                </a:gridCol>
              </a:tblGrid>
              <a:tr h="539433">
                <a:tc>
                  <a:txBody>
                    <a:bodyPr/>
                    <a:lstStyle/>
                    <a:p>
                      <a:endParaRPr lang="nl-BE" sz="28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cap="none" spc="0" baseline="0" err="1">
                          <a:ln>
                            <a:noFill/>
                          </a:ln>
                          <a:solidFill>
                            <a:srgbClr val="545454"/>
                          </a:solidFill>
                          <a:uFillTx/>
                          <a:latin typeface="Flanders Art Sans"/>
                          <a:ea typeface="+mn-ea"/>
                          <a:cs typeface="+mn-cs"/>
                          <a:sym typeface="Calibri"/>
                        </a:rPr>
                        <a:t>tax</a:t>
                      </a:r>
                      <a:r>
                        <a:rPr lang="nl-BE" sz="2800" b="0" i="0" u="none" strike="noStrike" cap="none" spc="0" baseline="0">
                          <a:ln>
                            <a:noFill/>
                          </a:ln>
                          <a:solidFill>
                            <a:srgbClr val="545454"/>
                          </a:solidFill>
                          <a:uFillTx/>
                          <a:latin typeface="Flanders Art Sans"/>
                          <a:ea typeface="+mn-ea"/>
                          <a:cs typeface="+mn-cs"/>
                          <a:sym typeface="Calibri"/>
                        </a:rPr>
                        <a:t> shelter voor </a:t>
                      </a:r>
                      <a:r>
                        <a:rPr lang="nl-BE" sz="2800" b="0" i="0" u="none" strike="noStrike" cap="none" spc="0" baseline="0" err="1">
                          <a:ln>
                            <a:noFill/>
                          </a:ln>
                          <a:solidFill>
                            <a:srgbClr val="545454"/>
                          </a:solidFill>
                          <a:uFillTx/>
                          <a:latin typeface="Flanders Art Sans"/>
                          <a:ea typeface="+mn-ea"/>
                          <a:cs typeface="+mn-cs"/>
                          <a:sym typeface="Calibri"/>
                        </a:rPr>
                        <a:t>scale</a:t>
                      </a:r>
                      <a:r>
                        <a:rPr lang="nl-BE" sz="2800" b="0" i="0" u="none" strike="noStrike" cap="none" spc="0" baseline="0">
                          <a:ln>
                            <a:noFill/>
                          </a:ln>
                          <a:solidFill>
                            <a:srgbClr val="545454"/>
                          </a:solidFill>
                          <a:uFillTx/>
                          <a:latin typeface="Flanders Art Sans"/>
                          <a:ea typeface="+mn-ea"/>
                          <a:cs typeface="+mn-cs"/>
                          <a:sym typeface="Calibri"/>
                        </a:rPr>
                        <a:t>-ups</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3898341150"/>
                  </a:ext>
                </a:extLst>
              </a:tr>
              <a:tr h="1006160">
                <a:tc>
                  <a:txBody>
                    <a:bodyPr/>
                    <a:lstStyle/>
                    <a:p>
                      <a:r>
                        <a:rPr lang="nl-BE" sz="2000" dirty="0">
                          <a:solidFill>
                            <a:srgbClr val="545454"/>
                          </a:solidFill>
                          <a:latin typeface="Flanders Art Sans"/>
                        </a:rPr>
                        <a:t>bedrag</a:t>
                      </a:r>
                      <a:endParaRPr lang="nl-BE" sz="2000" b="1" dirty="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2000" kern="1200">
                          <a:solidFill>
                            <a:srgbClr val="545454"/>
                          </a:solidFill>
                          <a:latin typeface="Flanders Art Sans"/>
                        </a:rPr>
                        <a:t>max. € 100.000 / jaar / investeerder (particulier)</a:t>
                      </a:r>
                    </a:p>
                    <a:p>
                      <a:pPr marL="0" algn="ctr" defTabSz="457200" rtl="0" eaLnBrk="1" latinLnBrk="0" hangingPunct="1"/>
                      <a:r>
                        <a:rPr lang="nl-BE" sz="2000" kern="1200">
                          <a:solidFill>
                            <a:srgbClr val="545454"/>
                          </a:solidFill>
                          <a:latin typeface="Flanders Art Sans"/>
                        </a:rPr>
                        <a:t>max. € 500.000 / onderneming (inclusief</a:t>
                      </a:r>
                      <a:r>
                        <a:rPr lang="nl-BE" sz="2000" kern="1200" baseline="0">
                          <a:solidFill>
                            <a:srgbClr val="545454"/>
                          </a:solidFill>
                          <a:latin typeface="Flanders Art Sans"/>
                        </a:rPr>
                        <a:t> taks shelter voor startende ondernemingen)</a:t>
                      </a:r>
                      <a:endParaRPr lang="nl-BE" sz="2000">
                        <a:solidFill>
                          <a:srgbClr val="545454"/>
                        </a:solidFill>
                        <a:latin typeface="Flanders Art San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701263">
                <a:tc>
                  <a:txBody>
                    <a:bodyPr/>
                    <a:lstStyle/>
                    <a:p>
                      <a:r>
                        <a:rPr lang="nl-BE" sz="2000">
                          <a:solidFill>
                            <a:srgbClr val="545454"/>
                          </a:solidFill>
                          <a:latin typeface="Flanders Art Sans"/>
                        </a:rPr>
                        <a:t>investeringsperiode</a:t>
                      </a:r>
                      <a:endParaRPr lang="nl-BE" sz="20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BE" sz="2000">
                          <a:solidFill>
                            <a:srgbClr val="545454"/>
                          </a:solidFill>
                          <a:latin typeface="Flanders Art Sans"/>
                        </a:rPr>
                        <a:t>min. 4 jaar (</a:t>
                      </a:r>
                      <a:r>
                        <a:rPr lang="nl-BE" sz="2000" err="1">
                          <a:solidFill>
                            <a:srgbClr val="545454"/>
                          </a:solidFill>
                          <a:latin typeface="Flanders Art Sans"/>
                        </a:rPr>
                        <a:t>uitz</a:t>
                      </a:r>
                      <a:r>
                        <a:rPr lang="nl-BE" sz="2000">
                          <a:solidFill>
                            <a:srgbClr val="545454"/>
                          </a:solidFill>
                          <a:latin typeface="Flanders Art Sans"/>
                        </a:rPr>
                        <a:t>. faling of stopzetting) – max. 10 jaar</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701263">
                <a:tc>
                  <a:txBody>
                    <a:bodyPr/>
                    <a:lstStyle/>
                    <a:p>
                      <a:r>
                        <a:rPr lang="nl-BE" sz="2000">
                          <a:solidFill>
                            <a:srgbClr val="545454"/>
                          </a:solidFill>
                          <a:latin typeface="Flanders Art Sans"/>
                        </a:rPr>
                        <a:t>fiscaal voordeel (particulier)</a:t>
                      </a:r>
                      <a:endParaRPr lang="nl-BE" sz="20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sz="2000" dirty="0">
                          <a:solidFill>
                            <a:srgbClr val="545454"/>
                          </a:solidFill>
                          <a:latin typeface="Flanders Art Sans"/>
                        </a:rPr>
                        <a:t>Belastingvermindering</a:t>
                      </a:r>
                      <a:r>
                        <a:rPr lang="nl-BE" sz="2000" baseline="0" dirty="0">
                          <a:solidFill>
                            <a:srgbClr val="545454"/>
                          </a:solidFill>
                          <a:latin typeface="Flanders Art Sans"/>
                        </a:rPr>
                        <a:t> 25%</a:t>
                      </a:r>
                      <a:endParaRPr lang="nl-BE" sz="2000" dirty="0">
                        <a:solidFill>
                          <a:srgbClr val="545454"/>
                        </a:solidFill>
                        <a:latin typeface="Flanders Art San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126064000"/>
                  </a:ext>
                </a:extLst>
              </a:tr>
            </a:tbl>
          </a:graphicData>
        </a:graphic>
      </p:graphicFrame>
      <p:sp>
        <p:nvSpPr>
          <p:cNvPr id="7" name="Tijdelijke aanduiding voor tekst 2"/>
          <p:cNvSpPr txBox="1">
            <a:spLocks/>
          </p:cNvSpPr>
          <p:nvPr/>
        </p:nvSpPr>
        <p:spPr>
          <a:xfrm>
            <a:off x="1981201" y="3541407"/>
            <a:ext cx="8605777" cy="27568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9B48"/>
              </a:buClr>
              <a:buFont typeface="Arial"/>
              <a:buChar char="•"/>
              <a:defRPr sz="1800" b="0" i="0" kern="1200">
                <a:solidFill>
                  <a:schemeClr val="tx1"/>
                </a:solidFill>
                <a:latin typeface="Flanders Art Sans Light"/>
                <a:ea typeface="+mn-ea"/>
                <a:cs typeface="Flanders Art Sans Light"/>
              </a:defRPr>
            </a:lvl1pPr>
            <a:lvl2pPr marL="742950" indent="-285750" algn="l" defTabSz="457200" rtl="0" eaLnBrk="1" latinLnBrk="0" hangingPunct="1">
              <a:spcBef>
                <a:spcPts val="600"/>
              </a:spcBef>
              <a:buClr>
                <a:srgbClr val="009B48"/>
              </a:buClr>
              <a:buSzPct val="60000"/>
              <a:buFont typeface="Arial"/>
              <a:buChar char="►"/>
              <a:defRPr sz="1600" b="0" i="0" kern="1200">
                <a:solidFill>
                  <a:schemeClr val="tx1"/>
                </a:solidFill>
                <a:latin typeface="Flanders Art Sans Light"/>
                <a:ea typeface="+mn-ea"/>
                <a:cs typeface="Flanders Art Sans Light"/>
              </a:defRPr>
            </a:lvl2pPr>
            <a:lvl3pPr marL="1143000" indent="-228600" algn="l" defTabSz="457200" rtl="0" eaLnBrk="1" latinLnBrk="0" hangingPunct="1">
              <a:lnSpc>
                <a:spcPct val="100000"/>
              </a:lnSpc>
              <a:spcBef>
                <a:spcPts val="600"/>
              </a:spcBef>
              <a:buClr>
                <a:srgbClr val="009B48"/>
              </a:buClr>
              <a:buFont typeface="Lucida Grande"/>
              <a:buChar char="-"/>
              <a:defRPr sz="1400" b="0" i="0" kern="1200">
                <a:solidFill>
                  <a:schemeClr val="tx1"/>
                </a:solidFill>
                <a:latin typeface="Flanders Art Sans Light"/>
                <a:ea typeface="+mn-ea"/>
                <a:cs typeface="Flanders Art Sans Light"/>
              </a:defRPr>
            </a:lvl3pPr>
            <a:lvl4pPr marL="1600200" indent="-228600" algn="l" defTabSz="457200" rtl="0" eaLnBrk="1" latinLnBrk="0" hangingPunct="1">
              <a:spcBef>
                <a:spcPct val="20000"/>
              </a:spcBef>
              <a:buClr>
                <a:srgbClr val="009B48"/>
              </a:buClr>
              <a:buSzPct val="60000"/>
              <a:buFont typeface="Arial"/>
              <a:buChar char="■"/>
              <a:defRPr sz="1400" b="0" i="0" kern="1200">
                <a:solidFill>
                  <a:schemeClr val="tx1"/>
                </a:solidFill>
                <a:latin typeface="Flanders Art Sans Light"/>
                <a:ea typeface="+mn-ea"/>
                <a:cs typeface="Flanders Art Sans Light"/>
              </a:defRPr>
            </a:lvl4pPr>
            <a:lvl5pPr marL="2057400" indent="-228600" algn="l" defTabSz="457200" rtl="0" eaLnBrk="1" latinLnBrk="0" hangingPunct="1">
              <a:spcBef>
                <a:spcPts val="400"/>
              </a:spcBef>
              <a:buClr>
                <a:srgbClr val="009B48"/>
              </a:buClr>
              <a:buFont typeface="Arial"/>
              <a:buChar char="»"/>
              <a:defRPr sz="1200" b="0" i="0" kern="1200">
                <a:solidFill>
                  <a:schemeClr val="tx1"/>
                </a:solidFill>
                <a:latin typeface="Flanders Art Sans Light"/>
                <a:ea typeface="+mn-ea"/>
                <a:cs typeface="Flanders Art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9B48"/>
              </a:buClr>
              <a:buSzTx/>
              <a:buNone/>
              <a:tabLst/>
              <a:defRPr/>
            </a:pPr>
            <a:endParaRPr kumimoji="0" lang="nl-BE" sz="1800" b="0" i="0" u="none" strike="noStrike" kern="1200" cap="none" spc="0" normalizeH="0" baseline="0" noProof="0" dirty="0">
              <a:ln>
                <a:noFill/>
              </a:ln>
              <a:solidFill>
                <a:prstClr val="black"/>
              </a:solidFill>
              <a:effectLst/>
              <a:uLnTx/>
              <a:uFillTx/>
              <a:latin typeface="FlandersArtSerif-Regular" panose="00000500000000000000" pitchFamily="2" charset="0"/>
            </a:endParaRPr>
          </a:p>
          <a:p>
            <a:pPr marL="0" marR="0" lvl="0" indent="0" algn="l" defTabSz="457200" rtl="0" eaLnBrk="1" fontAlgn="auto" latinLnBrk="0" hangingPunct="1">
              <a:lnSpc>
                <a:spcPct val="100000"/>
              </a:lnSpc>
              <a:spcBef>
                <a:spcPct val="20000"/>
              </a:spcBef>
              <a:spcAft>
                <a:spcPts val="0"/>
              </a:spcAft>
              <a:buClr>
                <a:srgbClr val="009B48"/>
              </a:buClr>
              <a:buSzTx/>
              <a:buFont typeface="Arial"/>
              <a:buNone/>
              <a:tabLst/>
              <a:defRPr/>
            </a:pPr>
            <a:endParaRPr kumimoji="0" lang="nl-BE" sz="1800" b="0" i="0" u="none" strike="noStrike" kern="1200" cap="none" spc="0" normalizeH="0" baseline="0" noProof="0" dirty="0">
              <a:ln>
                <a:noFill/>
              </a:ln>
              <a:solidFill>
                <a:prstClr val="black"/>
              </a:solidFill>
              <a:effectLst/>
              <a:uLnTx/>
              <a:uFillTx/>
              <a:latin typeface="FlandersArtSerif-Regular" panose="00000500000000000000" pitchFamily="2" charset="0"/>
            </a:endParaRPr>
          </a:p>
        </p:txBody>
      </p:sp>
      <p:sp>
        <p:nvSpPr>
          <p:cNvPr id="5" name="Rechthoek 4">
            <a:extLst>
              <a:ext uri="{FF2B5EF4-FFF2-40B4-BE49-F238E27FC236}">
                <a16:creationId xmlns:a16="http://schemas.microsoft.com/office/drawing/2014/main" id="{E91FB661-7B30-43C9-811B-8F4EF612A63F}"/>
              </a:ext>
            </a:extLst>
          </p:cNvPr>
          <p:cNvSpPr/>
          <p:nvPr/>
        </p:nvSpPr>
        <p:spPr>
          <a:xfrm>
            <a:off x="128884" y="5972908"/>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
        <p:nvSpPr>
          <p:cNvPr id="8" name="Rechthoek 7">
            <a:extLst>
              <a:ext uri="{FF2B5EF4-FFF2-40B4-BE49-F238E27FC236}">
                <a16:creationId xmlns:a16="http://schemas.microsoft.com/office/drawing/2014/main" id="{AFF014A7-CB6D-4EB8-8A9B-8EA12739EDE2}"/>
              </a:ext>
            </a:extLst>
          </p:cNvPr>
          <p:cNvSpPr/>
          <p:nvPr/>
        </p:nvSpPr>
        <p:spPr>
          <a:xfrm>
            <a:off x="128884" y="5946231"/>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227119934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0" y="376238"/>
            <a:ext cx="8229600" cy="5921375"/>
          </a:xfrm>
        </p:spPr>
        <p:txBody>
          <a:bodyPr>
            <a:normAutofit/>
          </a:bodyPr>
          <a:lstStyle/>
          <a:p>
            <a:pPr marL="0" indent="0">
              <a:buNone/>
            </a:pPr>
            <a:endParaRPr lang="nl-BE" dirty="0">
              <a:latin typeface="FlandersArtSerif-Regular" panose="00000500000000000000" pitchFamily="2" charset="0"/>
            </a:endParaRPr>
          </a:p>
          <a:p>
            <a:pPr marL="0" indent="0">
              <a:buNone/>
            </a:pPr>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endParaRPr lang="nl-BE" sz="2000" dirty="0">
              <a:latin typeface="FlandersArtSerif-Regular" panose="00000500000000000000" pitchFamily="2" charset="0"/>
            </a:endParaRPr>
          </a:p>
          <a:p>
            <a:pPr marL="57150" indent="0">
              <a:buNone/>
            </a:pPr>
            <a:endParaRPr lang="nl-BE" sz="2000" dirty="0">
              <a:latin typeface="FlandersArtSerif-Regular" panose="00000500000000000000" pitchFamily="2" charset="0"/>
            </a:endParaRPr>
          </a:p>
          <a:p>
            <a:pPr marL="57150" indent="0">
              <a:buNone/>
            </a:pPr>
            <a:endParaRPr lang="nl-BE" sz="2000" dirty="0">
              <a:latin typeface="FlandersArtSerif-Regular" panose="00000500000000000000" pitchFamily="2" charset="0"/>
            </a:endParaRPr>
          </a:p>
        </p:txBody>
      </p:sp>
      <p:graphicFrame>
        <p:nvGraphicFramePr>
          <p:cNvPr id="6" name="Tijdelijke aanduiding voor inhoud 4"/>
          <p:cNvGraphicFramePr>
            <a:graphicFrameLocks/>
          </p:cNvGraphicFramePr>
          <p:nvPr>
            <p:extLst>
              <p:ext uri="{D42A27DB-BD31-4B8C-83A1-F6EECF244321}">
                <p14:modId xmlns:p14="http://schemas.microsoft.com/office/powerpoint/2010/main" val="268982094"/>
              </p:ext>
            </p:extLst>
          </p:nvPr>
        </p:nvGraphicFramePr>
        <p:xfrm>
          <a:off x="1690230" y="823434"/>
          <a:ext cx="8605777" cy="1850073"/>
        </p:xfrm>
        <a:graphic>
          <a:graphicData uri="http://schemas.openxmlformats.org/drawingml/2006/table">
            <a:tbl>
              <a:tblPr firstRow="1" bandRow="1">
                <a:tableStyleId>{2D5ABB26-0587-4C30-8999-92F81FD0307C}</a:tableStyleId>
              </a:tblPr>
              <a:tblGrid>
                <a:gridCol w="2262243">
                  <a:extLst>
                    <a:ext uri="{9D8B030D-6E8A-4147-A177-3AD203B41FA5}">
                      <a16:colId xmlns:a16="http://schemas.microsoft.com/office/drawing/2014/main" val="20000"/>
                    </a:ext>
                  </a:extLst>
                </a:gridCol>
                <a:gridCol w="6343534">
                  <a:extLst>
                    <a:ext uri="{9D8B030D-6E8A-4147-A177-3AD203B41FA5}">
                      <a16:colId xmlns:a16="http://schemas.microsoft.com/office/drawing/2014/main" val="20001"/>
                    </a:ext>
                  </a:extLst>
                </a:gridCol>
              </a:tblGrid>
              <a:tr h="539433">
                <a:tc>
                  <a:txBody>
                    <a:bodyPr/>
                    <a:lstStyle/>
                    <a:p>
                      <a:endParaRPr lang="nl-BE" sz="28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cap="none" spc="0" baseline="0" dirty="0" err="1">
                          <a:ln>
                            <a:noFill/>
                          </a:ln>
                          <a:solidFill>
                            <a:srgbClr val="545454"/>
                          </a:solidFill>
                          <a:uFillTx/>
                          <a:latin typeface="Flanders Art Sans"/>
                          <a:ea typeface="+mn-ea"/>
                          <a:cs typeface="+mn-cs"/>
                          <a:sym typeface="Calibri"/>
                        </a:rPr>
                        <a:t>tax</a:t>
                      </a:r>
                      <a:r>
                        <a:rPr lang="nl-BE" sz="2800" b="0" i="0" u="none" strike="noStrike" cap="none" spc="0" baseline="0" dirty="0">
                          <a:ln>
                            <a:noFill/>
                          </a:ln>
                          <a:solidFill>
                            <a:srgbClr val="545454"/>
                          </a:solidFill>
                          <a:uFillTx/>
                          <a:latin typeface="Flanders Art Sans"/>
                          <a:ea typeface="+mn-ea"/>
                          <a:cs typeface="+mn-cs"/>
                          <a:sym typeface="Calibri"/>
                        </a:rPr>
                        <a:t> shelter </a:t>
                      </a:r>
                      <a:r>
                        <a:rPr lang="nl-BE" sz="2800" b="0" i="0" u="none" strike="noStrike" cap="none" spc="0" baseline="0" dirty="0" err="1">
                          <a:ln>
                            <a:noFill/>
                          </a:ln>
                          <a:solidFill>
                            <a:srgbClr val="545454"/>
                          </a:solidFill>
                          <a:uFillTx/>
                          <a:latin typeface="Flanders Art Sans"/>
                          <a:ea typeface="+mn-ea"/>
                          <a:cs typeface="+mn-cs"/>
                          <a:sym typeface="Calibri"/>
                        </a:rPr>
                        <a:t>Covid</a:t>
                      </a:r>
                      <a:r>
                        <a:rPr lang="nl-BE" sz="2800" b="0" i="0" u="none" strike="noStrike" cap="none" spc="0" baseline="0" dirty="0">
                          <a:ln>
                            <a:noFill/>
                          </a:ln>
                          <a:solidFill>
                            <a:srgbClr val="545454"/>
                          </a:solidFill>
                          <a:uFillTx/>
                          <a:latin typeface="Flanders Art Sans"/>
                          <a:ea typeface="+mn-ea"/>
                          <a:cs typeface="+mn-cs"/>
                          <a:sym typeface="Calibri"/>
                        </a:rPr>
                        <a:t>- 19</a:t>
                      </a:r>
                      <a:endParaRPr lang="nl-BE" sz="2800" b="0" i="0" u="none" strike="noStrike" cap="none" spc="0" baseline="0" dirty="0">
                        <a:ln>
                          <a:noFill/>
                        </a:ln>
                        <a:solidFill>
                          <a:srgbClr val="545454"/>
                        </a:solidFill>
                        <a:highlight>
                          <a:srgbClr val="FFFF00"/>
                        </a:highlight>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3898341150"/>
                  </a:ext>
                </a:extLst>
              </a:tr>
              <a:tr h="1006160">
                <a:tc>
                  <a:txBody>
                    <a:bodyPr/>
                    <a:lstStyle/>
                    <a:p>
                      <a:r>
                        <a:rPr lang="nl-BE" sz="2000" dirty="0">
                          <a:solidFill>
                            <a:srgbClr val="545454"/>
                          </a:solidFill>
                          <a:latin typeface="Flanders Art Sans"/>
                        </a:rPr>
                        <a:t>wat</a:t>
                      </a:r>
                      <a:endParaRPr lang="nl-BE" sz="2000" b="1" dirty="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lvl="0" algn="l"/>
                      <a:r>
                        <a:rPr lang="nl-NL" sz="2000" b="0" i="0" u="none" strike="noStrike" cap="none" spc="0" baseline="0" dirty="0">
                          <a:ln>
                            <a:noFill/>
                          </a:ln>
                          <a:solidFill>
                            <a:srgbClr val="545454"/>
                          </a:solidFill>
                          <a:uFillTx/>
                          <a:latin typeface="Flanders Art Sans"/>
                          <a:ea typeface="+mn-ea"/>
                          <a:cs typeface="+mn-cs"/>
                          <a:sym typeface="Calibri"/>
                        </a:rPr>
                        <a:t>een nieuw </a:t>
                      </a:r>
                      <a:r>
                        <a:rPr lang="nl-NL" sz="2000" b="0" i="0" u="none" strike="noStrike" cap="none" spc="0" baseline="0" dirty="0" err="1">
                          <a:ln>
                            <a:noFill/>
                          </a:ln>
                          <a:solidFill>
                            <a:srgbClr val="545454"/>
                          </a:solidFill>
                          <a:uFillTx/>
                          <a:latin typeface="Flanders Art Sans"/>
                          <a:ea typeface="+mn-ea"/>
                          <a:cs typeface="+mn-cs"/>
                          <a:sym typeface="Calibri"/>
                        </a:rPr>
                        <a:t>tax</a:t>
                      </a:r>
                      <a:r>
                        <a:rPr lang="nl-NL" sz="2000" b="0" i="0" u="none" strike="noStrike" cap="none" spc="0" baseline="0" dirty="0">
                          <a:ln>
                            <a:noFill/>
                          </a:ln>
                          <a:solidFill>
                            <a:srgbClr val="545454"/>
                          </a:solidFill>
                          <a:uFillTx/>
                          <a:latin typeface="Flanders Art Sans"/>
                          <a:ea typeface="+mn-ea"/>
                          <a:cs typeface="+mn-cs"/>
                          <a:sym typeface="Calibri"/>
                        </a:rPr>
                        <a:t> shelter-systeem Covid-19 dat openstaat voor alle kleine vennootschappen die de gevolgen van de Covid-19-crisis hebben ondervonden. Dit moet nog juridisch worden uitgewerkt</a:t>
                      </a:r>
                      <a:r>
                        <a:rPr lang="nl-NL" sz="1600" b="0" i="0" u="none" strike="noStrike" cap="none" spc="0" baseline="0" dirty="0">
                          <a:ln>
                            <a:noFill/>
                          </a:ln>
                          <a:solidFill>
                            <a:schemeClr val="tx1"/>
                          </a:solidFill>
                          <a:effectLst/>
                          <a:uFillTx/>
                          <a:latin typeface="+mn-lt"/>
                          <a:ea typeface="+mn-ea"/>
                          <a:cs typeface="+mn-cs"/>
                          <a:sym typeface="Calibri"/>
                        </a:rPr>
                        <a:t>.</a:t>
                      </a:r>
                      <a:endParaRPr lang="nl-BE" sz="1600" b="0" i="0" u="none" strike="noStrike" cap="none" spc="0" baseline="0" dirty="0">
                        <a:ln>
                          <a:noFill/>
                        </a:ln>
                        <a:solidFill>
                          <a:schemeClr val="tx1"/>
                        </a:solidFill>
                        <a:effectLst/>
                        <a:uFillTx/>
                        <a:latin typeface="+mn-lt"/>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964787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4294967295"/>
          </p:nvPr>
        </p:nvSpPr>
        <p:spPr>
          <a:xfrm>
            <a:off x="-48126" y="376519"/>
            <a:ext cx="8229600" cy="5921375"/>
          </a:xfrm>
        </p:spPr>
        <p:txBody>
          <a:bodyPr>
            <a:normAutofit/>
          </a:bodyPr>
          <a:lstStyle/>
          <a:p>
            <a:pPr marL="0" indent="0">
              <a:buNone/>
            </a:pPr>
            <a:endParaRPr lang="nl-BE">
              <a:latin typeface="FlandersArtSerif-Regular" panose="00000500000000000000" pitchFamily="2" charset="0"/>
            </a:endParaRPr>
          </a:p>
          <a:p>
            <a:pPr marL="0" indent="0">
              <a:buNone/>
            </a:pPr>
            <a:endParaRPr lang="nl-BE" sz="2000">
              <a:latin typeface="FlandersArtSerif-Regular" panose="00000500000000000000" pitchFamily="2" charset="0"/>
            </a:endParaRPr>
          </a:p>
          <a:p>
            <a:endParaRPr lang="nl-BE" sz="2000">
              <a:latin typeface="FlandersArtSerif-Regular" panose="00000500000000000000" pitchFamily="2" charset="0"/>
            </a:endParaRPr>
          </a:p>
          <a:p>
            <a:endParaRPr lang="nl-BE" sz="2000">
              <a:latin typeface="FlandersArtSerif-Regular" panose="00000500000000000000" pitchFamily="2" charset="0"/>
            </a:endParaRPr>
          </a:p>
          <a:p>
            <a:endParaRPr lang="nl-BE" sz="2000">
              <a:latin typeface="FlandersArtSerif-Regular" panose="00000500000000000000" pitchFamily="2" charset="0"/>
            </a:endParaRPr>
          </a:p>
          <a:p>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a:p>
            <a:pPr marL="57150" indent="0">
              <a:buNone/>
            </a:pPr>
            <a:endParaRPr lang="nl-BE" sz="2000">
              <a:latin typeface="FlandersArtSerif-Regular" panose="00000500000000000000" pitchFamily="2" charset="0"/>
            </a:endParaRPr>
          </a:p>
        </p:txBody>
      </p:sp>
      <p:graphicFrame>
        <p:nvGraphicFramePr>
          <p:cNvPr id="6" name="Tijdelijke aanduiding voor inhoud 4"/>
          <p:cNvGraphicFramePr>
            <a:graphicFrameLocks/>
          </p:cNvGraphicFramePr>
          <p:nvPr>
            <p:extLst>
              <p:ext uri="{D42A27DB-BD31-4B8C-83A1-F6EECF244321}">
                <p14:modId xmlns:p14="http://schemas.microsoft.com/office/powerpoint/2010/main" val="3653728424"/>
              </p:ext>
            </p:extLst>
          </p:nvPr>
        </p:nvGraphicFramePr>
        <p:xfrm>
          <a:off x="1858593" y="676770"/>
          <a:ext cx="8474814" cy="3871177"/>
        </p:xfrm>
        <a:graphic>
          <a:graphicData uri="http://schemas.openxmlformats.org/drawingml/2006/table">
            <a:tbl>
              <a:tblPr firstRow="1" bandRow="1">
                <a:tableStyleId>{2D5ABB26-0587-4C30-8999-92F81FD0307C}</a:tableStyleId>
              </a:tblPr>
              <a:tblGrid>
                <a:gridCol w="2266520">
                  <a:extLst>
                    <a:ext uri="{9D8B030D-6E8A-4147-A177-3AD203B41FA5}">
                      <a16:colId xmlns:a16="http://schemas.microsoft.com/office/drawing/2014/main" val="20000"/>
                    </a:ext>
                  </a:extLst>
                </a:gridCol>
                <a:gridCol w="6208294">
                  <a:extLst>
                    <a:ext uri="{9D8B030D-6E8A-4147-A177-3AD203B41FA5}">
                      <a16:colId xmlns:a16="http://schemas.microsoft.com/office/drawing/2014/main" val="20001"/>
                    </a:ext>
                  </a:extLst>
                </a:gridCol>
              </a:tblGrid>
              <a:tr h="944985">
                <a:tc>
                  <a:txBody>
                    <a:bodyPr/>
                    <a:lstStyle/>
                    <a:p>
                      <a:endParaRPr lang="nl-BE"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tc>
                  <a:txBody>
                    <a:bodyPr/>
                    <a:lstStyle/>
                    <a:p>
                      <a:pPr marL="0" algn="ctr" defTabSz="457200" rtl="0" eaLnBrk="1" latinLnBrk="0" hangingPunct="1"/>
                      <a:r>
                        <a:rPr lang="nl-BE" sz="2800" b="0" i="0" u="none" strike="noStrike" cap="none" spc="0" baseline="0" dirty="0">
                          <a:ln>
                            <a:noFill/>
                          </a:ln>
                          <a:solidFill>
                            <a:srgbClr val="545454"/>
                          </a:solidFill>
                          <a:uFillTx/>
                          <a:latin typeface="Flanders Art Sans"/>
                          <a:ea typeface="+mn-ea"/>
                          <a:cs typeface="+mn-cs"/>
                          <a:sym typeface="Calibri"/>
                        </a:rPr>
                        <a:t>vriendenaandeel</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4FBF7"/>
                    </a:solidFill>
                  </a:tcPr>
                </a:tc>
                <a:extLst>
                  <a:ext uri="{0D108BD9-81ED-4DB2-BD59-A6C34878D82A}">
                    <a16:rowId xmlns:a16="http://schemas.microsoft.com/office/drawing/2014/main" val="3898341150"/>
                  </a:ext>
                </a:extLst>
              </a:tr>
              <a:tr h="701118">
                <a:tc>
                  <a:txBody>
                    <a:bodyPr/>
                    <a:lstStyle/>
                    <a:p>
                      <a:r>
                        <a:rPr lang="nl-BE" sz="2000" dirty="0">
                          <a:solidFill>
                            <a:srgbClr val="545454"/>
                          </a:solidFill>
                          <a:latin typeface="Flanders Art Sans"/>
                        </a:rPr>
                        <a:t>bedrag</a:t>
                      </a:r>
                      <a:endParaRPr lang="nl-BE" sz="2000" b="1" dirty="0">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ctr" defTabSz="457200" rtl="0" eaLnBrk="1" latinLnBrk="0" hangingPunct="1"/>
                      <a:r>
                        <a:rPr lang="nl-NL" sz="2000" dirty="0">
                          <a:solidFill>
                            <a:srgbClr val="545454"/>
                          </a:solidFill>
                          <a:latin typeface="Flanders Art Sans"/>
                        </a:rPr>
                        <a:t>Als particulier tot maximaal € 75.000 investeren in een Vlaamse onderneming en kan elke onderneming tot </a:t>
                      </a:r>
                      <a:br>
                        <a:rPr lang="nl-NL" sz="2000" dirty="0">
                          <a:solidFill>
                            <a:srgbClr val="545454"/>
                          </a:solidFill>
                          <a:latin typeface="Flanders Art Sans"/>
                        </a:rPr>
                      </a:br>
                      <a:r>
                        <a:rPr lang="nl-NL" sz="2000" dirty="0">
                          <a:solidFill>
                            <a:srgbClr val="545454"/>
                          </a:solidFill>
                          <a:latin typeface="Flanders Art Sans"/>
                        </a:rPr>
                        <a:t>€ 300.000 kapitaal op deze manier ophalen. </a:t>
                      </a:r>
                      <a:br>
                        <a:rPr lang="nl-NL" sz="2000" dirty="0">
                          <a:solidFill>
                            <a:srgbClr val="545454"/>
                          </a:solidFill>
                          <a:latin typeface="Flanders Art Sans"/>
                        </a:rPr>
                      </a:br>
                      <a:r>
                        <a:rPr lang="nl-NL" sz="2000" dirty="0">
                          <a:solidFill>
                            <a:srgbClr val="545454"/>
                          </a:solidFill>
                          <a:latin typeface="Flanders Art Sans"/>
                        </a:rPr>
                        <a:t>Bijkomende begrenzing: elke onderneming kan tot </a:t>
                      </a:r>
                      <a:br>
                        <a:rPr lang="nl-NL" sz="2000" dirty="0">
                          <a:solidFill>
                            <a:srgbClr val="545454"/>
                          </a:solidFill>
                          <a:latin typeface="Flanders Art Sans"/>
                        </a:rPr>
                      </a:br>
                      <a:r>
                        <a:rPr lang="nl-NL" sz="2000" dirty="0">
                          <a:solidFill>
                            <a:srgbClr val="545454"/>
                          </a:solidFill>
                          <a:latin typeface="Flanders Art Sans"/>
                        </a:rPr>
                        <a:t>€ 300.000 ophalen via het vriendenaandeel én de </a:t>
                      </a:r>
                      <a:r>
                        <a:rPr lang="nl-NL" sz="2000" dirty="0" err="1">
                          <a:solidFill>
                            <a:srgbClr val="545454"/>
                          </a:solidFill>
                          <a:latin typeface="Flanders Art Sans"/>
                        </a:rPr>
                        <a:t>winwinlening</a:t>
                      </a:r>
                      <a:r>
                        <a:rPr lang="nl-NL" sz="2000" dirty="0">
                          <a:solidFill>
                            <a:srgbClr val="545454"/>
                          </a:solidFill>
                          <a:latin typeface="Flanders Art Sans"/>
                        </a:rPr>
                        <a:t> samen</a:t>
                      </a:r>
                      <a:endParaRPr lang="nl-BE" sz="2000" dirty="0">
                        <a:solidFill>
                          <a:srgbClr val="545454"/>
                        </a:solidFill>
                        <a:latin typeface="Flanders Art San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1005952">
                <a:tc>
                  <a:txBody>
                    <a:bodyPr/>
                    <a:lstStyle/>
                    <a:p>
                      <a:r>
                        <a:rPr lang="nl-BE" sz="2000">
                          <a:solidFill>
                            <a:srgbClr val="545454"/>
                          </a:solidFill>
                          <a:latin typeface="Flanders Art Sans"/>
                        </a:rPr>
                        <a:t>fiscaal voordeel (particulier)</a:t>
                      </a:r>
                      <a:endParaRPr lang="nl-BE" sz="2000" b="1">
                        <a:solidFill>
                          <a:srgbClr val="545454"/>
                        </a:solidFill>
                        <a:latin typeface="Flanders Art San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000" dirty="0">
                          <a:solidFill>
                            <a:srgbClr val="545454"/>
                          </a:solidFill>
                          <a:latin typeface="Flanders Art Sans"/>
                        </a:rPr>
                        <a:t>fiscale voordeel voor het vriendenaandeel wordt standaard vastgelegd op 2,5% gedurende vijf jaar</a:t>
                      </a:r>
                      <a:endParaRPr lang="nl-BE" sz="2000" dirty="0">
                        <a:solidFill>
                          <a:srgbClr val="545454"/>
                        </a:solidFill>
                        <a:latin typeface="Flanders Art San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126064000"/>
                  </a:ext>
                </a:extLst>
              </a:tr>
            </a:tbl>
          </a:graphicData>
        </a:graphic>
      </p:graphicFrame>
      <p:sp>
        <p:nvSpPr>
          <p:cNvPr id="4" name="Tijdelijke aanduiding voor tekst 2">
            <a:extLst>
              <a:ext uri="{FF2B5EF4-FFF2-40B4-BE49-F238E27FC236}">
                <a16:creationId xmlns:a16="http://schemas.microsoft.com/office/drawing/2014/main" id="{0CC1E94F-4C19-46F4-9960-24AB1ACE7BB0}"/>
              </a:ext>
            </a:extLst>
          </p:cNvPr>
          <p:cNvSpPr txBox="1">
            <a:spLocks/>
          </p:cNvSpPr>
          <p:nvPr/>
        </p:nvSpPr>
        <p:spPr>
          <a:xfrm>
            <a:off x="1981198" y="4515048"/>
            <a:ext cx="8991601" cy="22296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B48"/>
              </a:buClr>
              <a:buFont typeface="Arial"/>
              <a:buChar char="•"/>
              <a:defRPr sz="1800" b="0" i="0" kern="1200">
                <a:solidFill>
                  <a:schemeClr val="tx1"/>
                </a:solidFill>
                <a:latin typeface="Flanders Art Sans Light"/>
                <a:ea typeface="+mn-ea"/>
                <a:cs typeface="Flanders Art Sans Light"/>
              </a:defRPr>
            </a:lvl1pPr>
            <a:lvl2pPr marL="742950" indent="-285750" algn="l" defTabSz="457200" rtl="0" eaLnBrk="1" latinLnBrk="0" hangingPunct="1">
              <a:spcBef>
                <a:spcPts val="600"/>
              </a:spcBef>
              <a:buClr>
                <a:srgbClr val="009B48"/>
              </a:buClr>
              <a:buSzPct val="60000"/>
              <a:buFont typeface="Arial"/>
              <a:buChar char="►"/>
              <a:defRPr sz="1600" b="0" i="0" kern="1200">
                <a:solidFill>
                  <a:schemeClr val="tx1"/>
                </a:solidFill>
                <a:latin typeface="Flanders Art Sans Light"/>
                <a:ea typeface="+mn-ea"/>
                <a:cs typeface="Flanders Art Sans Light"/>
              </a:defRPr>
            </a:lvl2pPr>
            <a:lvl3pPr marL="1143000" indent="-228600" algn="l" defTabSz="457200" rtl="0" eaLnBrk="1" latinLnBrk="0" hangingPunct="1">
              <a:lnSpc>
                <a:spcPct val="100000"/>
              </a:lnSpc>
              <a:spcBef>
                <a:spcPts val="600"/>
              </a:spcBef>
              <a:buClr>
                <a:srgbClr val="009B48"/>
              </a:buClr>
              <a:buFont typeface="Lucida Grande"/>
              <a:buChar char="-"/>
              <a:defRPr sz="1400" b="0" i="0" kern="1200">
                <a:solidFill>
                  <a:schemeClr val="tx1"/>
                </a:solidFill>
                <a:latin typeface="Flanders Art Sans Light"/>
                <a:ea typeface="+mn-ea"/>
                <a:cs typeface="Flanders Art Sans Light"/>
              </a:defRPr>
            </a:lvl3pPr>
            <a:lvl4pPr marL="1600200" indent="-228600" algn="l" defTabSz="457200" rtl="0" eaLnBrk="1" latinLnBrk="0" hangingPunct="1">
              <a:spcBef>
                <a:spcPct val="20000"/>
              </a:spcBef>
              <a:buClr>
                <a:srgbClr val="009B48"/>
              </a:buClr>
              <a:buSzPct val="60000"/>
              <a:buFont typeface="Arial"/>
              <a:buChar char="■"/>
              <a:defRPr sz="1400" b="0" i="0" kern="1200">
                <a:solidFill>
                  <a:schemeClr val="tx1"/>
                </a:solidFill>
                <a:latin typeface="Flanders Art Sans Light"/>
                <a:ea typeface="+mn-ea"/>
                <a:cs typeface="Flanders Art Sans Light"/>
              </a:defRPr>
            </a:lvl4pPr>
            <a:lvl5pPr marL="2057400" indent="-228600" algn="l" defTabSz="457200" rtl="0" eaLnBrk="1" latinLnBrk="0" hangingPunct="1">
              <a:spcBef>
                <a:spcPts val="400"/>
              </a:spcBef>
              <a:buClr>
                <a:srgbClr val="009B48"/>
              </a:buClr>
              <a:buFont typeface="Arial"/>
              <a:buChar char="»"/>
              <a:defRPr sz="1200" b="0" i="0" kern="1200">
                <a:solidFill>
                  <a:schemeClr val="tx1"/>
                </a:solidFill>
                <a:latin typeface="Flanders Art Sans Light"/>
                <a:ea typeface="+mn-ea"/>
                <a:cs typeface="Flanders Art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9B48"/>
              </a:buClr>
              <a:buSzTx/>
              <a:buFont typeface="Arial"/>
              <a:buNone/>
              <a:tabLst/>
              <a:defRPr/>
            </a:pPr>
            <a:endParaRPr kumimoji="0" lang="nl-BE" sz="2000" b="0" i="0" u="none" strike="noStrike" kern="1200" cap="none" spc="0" normalizeH="0" baseline="0" noProof="0" dirty="0">
              <a:ln>
                <a:noFill/>
              </a:ln>
              <a:solidFill>
                <a:prstClr val="black"/>
              </a:solidFill>
              <a:effectLst/>
              <a:uLnTx/>
              <a:uFillTx/>
              <a:latin typeface="FlandersArtSerif-Bold" panose="00000800000000000000" pitchFamily="2" charset="0"/>
            </a:endParaRPr>
          </a:p>
          <a:p>
            <a:pPr marL="0" marR="0" lvl="0" indent="0" algn="l" defTabSz="457200" rtl="0" eaLnBrk="1" fontAlgn="auto" latinLnBrk="0" hangingPunct="1">
              <a:lnSpc>
                <a:spcPct val="100000"/>
              </a:lnSpc>
              <a:spcBef>
                <a:spcPct val="20000"/>
              </a:spcBef>
              <a:spcAft>
                <a:spcPts val="0"/>
              </a:spcAft>
              <a:buClr>
                <a:srgbClr val="009B48"/>
              </a:buClr>
              <a:buSzTx/>
              <a:buFont typeface="Arial"/>
              <a:buNone/>
              <a:tabLst/>
              <a:defRPr/>
            </a:pPr>
            <a:r>
              <a:rPr kumimoji="0" lang="nl-BE" sz="2000" b="0" i="0" u="none" strike="noStrike" kern="1200" cap="none" spc="0" normalizeH="0" baseline="0" noProof="0" dirty="0">
                <a:ln>
                  <a:noFill/>
                </a:ln>
                <a:solidFill>
                  <a:prstClr val="black"/>
                </a:solidFill>
                <a:effectLst/>
                <a:uLnTx/>
                <a:uFillTx/>
                <a:latin typeface="FlandersArtSerif-Bold" panose="00000800000000000000" pitchFamily="2" charset="0"/>
              </a:rPr>
              <a:t>BELANGRIJK!  </a:t>
            </a:r>
            <a:r>
              <a:rPr kumimoji="0" lang="nl-BE" sz="2000" b="0" i="0" u="none" strike="noStrike" kern="1200" cap="none" spc="0" normalizeH="0" baseline="0" noProof="0" dirty="0">
                <a:ln>
                  <a:noFill/>
                </a:ln>
                <a:solidFill>
                  <a:prstClr val="black"/>
                </a:solidFill>
                <a:effectLst/>
                <a:uLnTx/>
                <a:uFillTx/>
                <a:latin typeface="FlandersArtSerif-Regular" panose="00000500000000000000" pitchFamily="2" charset="0"/>
              </a:rPr>
              <a:t>Nog onder voorbehoud want moet nog verder uitgewerkt worden. Modaliteiten van </a:t>
            </a:r>
            <a:r>
              <a:rPr lang="nl-BE" sz="2000" dirty="0">
                <a:solidFill>
                  <a:prstClr val="black"/>
                </a:solidFill>
                <a:latin typeface="FlandersArtSerif-Regular" panose="00000500000000000000" pitchFamily="2" charset="0"/>
              </a:rPr>
              <a:t>combineerbaarheid met bv. Taks Shelter en eventuele </a:t>
            </a:r>
            <a:r>
              <a:rPr lang="nl-BE" sz="2000" dirty="0" err="1">
                <a:solidFill>
                  <a:prstClr val="black"/>
                </a:solidFill>
                <a:latin typeface="FlandersArtSerif-Regular" panose="00000500000000000000" pitchFamily="2" charset="0"/>
              </a:rPr>
              <a:t>retro-activiteit</a:t>
            </a:r>
            <a:r>
              <a:rPr lang="nl-BE" sz="2000" dirty="0">
                <a:solidFill>
                  <a:prstClr val="black"/>
                </a:solidFill>
                <a:latin typeface="FlandersArtSerif-Regular" panose="00000500000000000000" pitchFamily="2" charset="0"/>
              </a:rPr>
              <a:t> zullen dan duidelijk worden. </a:t>
            </a:r>
            <a:endParaRPr kumimoji="0" lang="nl-BE" sz="2000" b="0" i="0" u="none" strike="noStrike" kern="1200" cap="none" spc="0" normalizeH="0" baseline="0" noProof="0" dirty="0">
              <a:ln>
                <a:noFill/>
              </a:ln>
              <a:solidFill>
                <a:prstClr val="black"/>
              </a:solidFill>
              <a:effectLst/>
              <a:uLnTx/>
              <a:uFillTx/>
              <a:latin typeface="FlandersArtSerif-Regular" panose="00000500000000000000" pitchFamily="2" charset="0"/>
            </a:endParaRPr>
          </a:p>
        </p:txBody>
      </p:sp>
      <p:sp>
        <p:nvSpPr>
          <p:cNvPr id="5" name="Rechthoek 4">
            <a:extLst>
              <a:ext uri="{FF2B5EF4-FFF2-40B4-BE49-F238E27FC236}">
                <a16:creationId xmlns:a16="http://schemas.microsoft.com/office/drawing/2014/main" id="{87CB9F73-3DFF-403A-B907-C3B91D920310}"/>
              </a:ext>
            </a:extLst>
          </p:cNvPr>
          <p:cNvSpPr/>
          <p:nvPr/>
        </p:nvSpPr>
        <p:spPr>
          <a:xfrm>
            <a:off x="128884" y="5946231"/>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13279044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9ED99-FC2F-43D0-A9DD-EB77C632E671}"/>
              </a:ext>
            </a:extLst>
          </p:cNvPr>
          <p:cNvSpPr>
            <a:spLocks noGrp="1"/>
          </p:cNvSpPr>
          <p:nvPr>
            <p:ph type="title"/>
          </p:nvPr>
        </p:nvSpPr>
        <p:spPr>
          <a:xfrm>
            <a:off x="5890903" y="1936427"/>
            <a:ext cx="2447318" cy="877163"/>
          </a:xfrm>
        </p:spPr>
        <p:txBody>
          <a:bodyPr/>
          <a:lstStyle/>
          <a:p>
            <a:r>
              <a:rPr lang="nl-BE" dirty="0"/>
              <a:t>Corona</a:t>
            </a:r>
          </a:p>
        </p:txBody>
      </p:sp>
      <p:sp>
        <p:nvSpPr>
          <p:cNvPr id="4" name="Tijdelijke aanduiding voor tekst 3">
            <a:extLst>
              <a:ext uri="{FF2B5EF4-FFF2-40B4-BE49-F238E27FC236}">
                <a16:creationId xmlns:a16="http://schemas.microsoft.com/office/drawing/2014/main" id="{15E0D151-9C57-48E9-BB51-71176B552D7E}"/>
              </a:ext>
            </a:extLst>
          </p:cNvPr>
          <p:cNvSpPr>
            <a:spLocks noGrp="1"/>
          </p:cNvSpPr>
          <p:nvPr>
            <p:ph type="body" sz="quarter" idx="12"/>
          </p:nvPr>
        </p:nvSpPr>
        <p:spPr>
          <a:xfrm>
            <a:off x="5890905" y="2908786"/>
            <a:ext cx="2776017" cy="830997"/>
          </a:xfrm>
        </p:spPr>
        <p:txBody>
          <a:bodyPr/>
          <a:lstStyle/>
          <a:p>
            <a:r>
              <a:rPr lang="nl-BE" dirty="0"/>
              <a:t>premies</a:t>
            </a:r>
          </a:p>
        </p:txBody>
      </p:sp>
    </p:spTree>
    <p:extLst>
      <p:ext uri="{BB962C8B-B14F-4D97-AF65-F5344CB8AC3E}">
        <p14:creationId xmlns:p14="http://schemas.microsoft.com/office/powerpoint/2010/main" val="3760498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5790695" y="2387364"/>
            <a:ext cx="5518672" cy="779637"/>
          </a:xfrm>
        </p:spPr>
        <p:txBody>
          <a:bodyPr/>
          <a:lstStyle/>
          <a:p>
            <a:r>
              <a:rPr lang="nl-BE" sz="5333" dirty="0"/>
              <a:t>Handelshuurlening</a:t>
            </a:r>
          </a:p>
        </p:txBody>
      </p:sp>
    </p:spTree>
    <p:extLst>
      <p:ext uri="{BB962C8B-B14F-4D97-AF65-F5344CB8AC3E}">
        <p14:creationId xmlns:p14="http://schemas.microsoft.com/office/powerpoint/2010/main" val="2255575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4"/>
          <p:cNvGraphicFramePr>
            <a:graphicFrameLocks/>
          </p:cNvGraphicFramePr>
          <p:nvPr>
            <p:extLst>
              <p:ext uri="{D42A27DB-BD31-4B8C-83A1-F6EECF244321}">
                <p14:modId xmlns:p14="http://schemas.microsoft.com/office/powerpoint/2010/main" val="4162209902"/>
              </p:ext>
            </p:extLst>
          </p:nvPr>
        </p:nvGraphicFramePr>
        <p:xfrm>
          <a:off x="1357860" y="297744"/>
          <a:ext cx="10163330" cy="5873262"/>
        </p:xfrm>
        <a:graphic>
          <a:graphicData uri="http://schemas.openxmlformats.org/drawingml/2006/table">
            <a:tbl>
              <a:tblPr firstRow="1" bandRow="1">
                <a:tableStyleId>{2D5ABB26-0587-4C30-8999-92F81FD0307C}</a:tableStyleId>
              </a:tblPr>
              <a:tblGrid>
                <a:gridCol w="2524592">
                  <a:extLst>
                    <a:ext uri="{9D8B030D-6E8A-4147-A177-3AD203B41FA5}">
                      <a16:colId xmlns:a16="http://schemas.microsoft.com/office/drawing/2014/main" val="20000"/>
                    </a:ext>
                  </a:extLst>
                </a:gridCol>
                <a:gridCol w="7638738">
                  <a:extLst>
                    <a:ext uri="{9D8B030D-6E8A-4147-A177-3AD203B41FA5}">
                      <a16:colId xmlns:a16="http://schemas.microsoft.com/office/drawing/2014/main" val="20001"/>
                    </a:ext>
                  </a:extLst>
                </a:gridCol>
              </a:tblGrid>
              <a:tr h="539262">
                <a:tc>
                  <a:txBody>
                    <a:bodyPr/>
                    <a:lstStyle/>
                    <a:p>
                      <a:endParaRPr lang="nl-BE"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800" dirty="0"/>
                        <a:t>Handelshuurlening (PMV/</a:t>
                      </a:r>
                      <a:r>
                        <a:rPr lang="nl-BE" sz="2800" dirty="0" err="1"/>
                        <a:t>z</a:t>
                      </a:r>
                      <a:r>
                        <a:rPr lang="nl-BE" sz="2800" dirty="0"/>
                        <a:t>)</a:t>
                      </a:r>
                      <a:endParaRPr lang="nl-BE" sz="2800" b="0" i="1"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274358">
                <a:tc>
                  <a:txBody>
                    <a:bodyPr/>
                    <a:lstStyle/>
                    <a:p>
                      <a:pPr marL="0" algn="l" defTabSz="457200" rtl="0" eaLnBrk="1" latinLnBrk="0" hangingPunct="1"/>
                      <a:r>
                        <a:rPr lang="nl-BE" sz="2000" kern="1200" dirty="0">
                          <a:solidFill>
                            <a:srgbClr val="545454"/>
                          </a:solidFill>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algn="l" defTabSz="457200" rtl="0" eaLnBrk="1" latinLnBrk="0" hangingPunct="1"/>
                      <a:r>
                        <a:rPr lang="nl-NL" sz="2000" b="0" i="0" u="none" strike="noStrike" kern="1200" cap="none" spc="0" baseline="0" dirty="0">
                          <a:ln>
                            <a:noFill/>
                          </a:ln>
                          <a:solidFill>
                            <a:srgbClr val="545454"/>
                          </a:solidFill>
                          <a:uFillTx/>
                          <a:latin typeface="Flanders Art Sans"/>
                          <a:ea typeface="+mn-ea"/>
                          <a:cs typeface="+mn-cs"/>
                          <a:sym typeface="Calibri"/>
                        </a:rPr>
                        <a:t>de handelshuurlening is gebaseerd op een vrijwillige overeenkomst tussen huurder en verhuurder, waarbij de verhuurder een of twee maanden huur kwijtscheldt en de Vlaamse overheid vervolgens maximaal twee maanden huur voorschiet d.m.v. een lening aan de huurder (via PMV/</a:t>
                      </a:r>
                      <a:r>
                        <a:rPr lang="nl-NL" sz="2000" b="0" i="0" u="none" strike="noStrike" kern="1200" cap="none" spc="0" baseline="0" dirty="0" err="1">
                          <a:ln>
                            <a:noFill/>
                          </a:ln>
                          <a:solidFill>
                            <a:srgbClr val="545454"/>
                          </a:solidFill>
                          <a:uFillTx/>
                          <a:latin typeface="Flanders Art Sans"/>
                          <a:ea typeface="+mn-ea"/>
                          <a:cs typeface="+mn-cs"/>
                          <a:sym typeface="Calibri"/>
                        </a:rPr>
                        <a:t>z</a:t>
                      </a:r>
                      <a:r>
                        <a:rPr lang="nl-NL" sz="2000" b="0" i="0" u="none" strike="noStrike" kern="1200" cap="none" spc="0" baseline="0" dirty="0">
                          <a:ln>
                            <a:noFill/>
                          </a:ln>
                          <a:solidFill>
                            <a:srgbClr val="545454"/>
                          </a:solidFill>
                          <a:uFillTx/>
                          <a:latin typeface="Flanders Art Sans"/>
                          <a:ea typeface="+mn-ea"/>
                          <a:cs typeface="+mn-cs"/>
                          <a:sym typeface="Calibri"/>
                        </a:rPr>
                        <a:t>-Leningen). De uitbetaling gebeurt rechtstreeks aan de verhuurder.</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kenmerken lening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b="0" i="0" u="none" strike="noStrike" kern="1200" cap="none" spc="0" baseline="0" dirty="0">
                          <a:ln>
                            <a:noFill/>
                          </a:ln>
                          <a:solidFill>
                            <a:srgbClr val="545454"/>
                          </a:solidFill>
                          <a:uFillTx/>
                          <a:latin typeface="Flanders Art Sans"/>
                          <a:ea typeface="+mn-ea"/>
                          <a:cs typeface="+mn-cs"/>
                          <a:sym typeface="Calibri"/>
                        </a:rPr>
                        <a:t>een krediet op 2 jaar met een rente van 2% per jaar. Max. 35.000 euro.</a:t>
                      </a:r>
                      <a:br>
                        <a:rPr lang="nl-NL" sz="2000" b="0" i="0" u="none" strike="noStrike" kern="1200" cap="none" spc="0" baseline="0" dirty="0">
                          <a:ln>
                            <a:noFill/>
                          </a:ln>
                          <a:solidFill>
                            <a:srgbClr val="545454"/>
                          </a:solidFill>
                          <a:uFillTx/>
                          <a:latin typeface="Flanders Art Sans"/>
                          <a:ea typeface="+mn-ea"/>
                          <a:cs typeface="+mn-cs"/>
                          <a:sym typeface="Calibri"/>
                        </a:rPr>
                      </a:br>
                      <a:r>
                        <a:rPr lang="nl-NL" sz="2000" b="0" i="0" u="none" strike="noStrike" kern="1200" cap="none" spc="0" baseline="0" dirty="0">
                          <a:ln>
                            <a:noFill/>
                          </a:ln>
                          <a:solidFill>
                            <a:srgbClr val="545454"/>
                          </a:solidFill>
                          <a:uFillTx/>
                          <a:latin typeface="Flanders Art Sans"/>
                          <a:ea typeface="+mn-ea"/>
                          <a:cs typeface="+mn-cs"/>
                          <a:sym typeface="Calibri"/>
                        </a:rPr>
                        <a:t>PMV/</a:t>
                      </a:r>
                      <a:r>
                        <a:rPr lang="nl-NL" sz="2000" b="0" i="0" u="none" strike="noStrike" kern="1200" cap="none" spc="0" baseline="0" dirty="0" err="1">
                          <a:ln>
                            <a:noFill/>
                          </a:ln>
                          <a:solidFill>
                            <a:srgbClr val="545454"/>
                          </a:solidFill>
                          <a:uFillTx/>
                          <a:latin typeface="Flanders Art Sans"/>
                          <a:ea typeface="+mn-ea"/>
                          <a:cs typeface="+mn-cs"/>
                          <a:sym typeface="Calibri"/>
                        </a:rPr>
                        <a:t>z</a:t>
                      </a:r>
                      <a:r>
                        <a:rPr lang="nl-NL" sz="2000" b="0" i="0" u="none" strike="noStrike" kern="1200" cap="none" spc="0" baseline="0" dirty="0">
                          <a:ln>
                            <a:noFill/>
                          </a:ln>
                          <a:solidFill>
                            <a:srgbClr val="545454"/>
                          </a:solidFill>
                          <a:uFillTx/>
                          <a:latin typeface="Flanders Art Sans"/>
                          <a:ea typeface="+mn-ea"/>
                          <a:cs typeface="+mn-cs"/>
                          <a:sym typeface="Calibri"/>
                        </a:rPr>
                        <a:t>-Leningen nv betaalt de verschuldigde huur rechtstreeks aan de verhuurder. </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539262">
                <a:tc>
                  <a:txBody>
                    <a:bodyPr/>
                    <a:lstStyle/>
                    <a:p>
                      <a:pPr marL="0" algn="l" defTabSz="457200" rtl="0" eaLnBrk="1" latinLnBrk="0" hangingPunct="1"/>
                      <a:r>
                        <a:rPr lang="nl-BE" sz="2000" kern="1200" dirty="0">
                          <a:solidFill>
                            <a:srgbClr val="545454"/>
                          </a:solidFill>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b="0" i="0" u="none" strike="noStrike" kern="1200" cap="none" spc="0" baseline="0" dirty="0">
                          <a:ln>
                            <a:noFill/>
                          </a:ln>
                          <a:solidFill>
                            <a:srgbClr val="545454"/>
                          </a:solidFill>
                          <a:uFillTx/>
                          <a:latin typeface="Flanders Art Sans"/>
                          <a:ea typeface="+mn-ea"/>
                          <a:cs typeface="+mn-cs"/>
                          <a:sym typeface="Calibri"/>
                        </a:rPr>
                        <a:t>de handelshuurlening is bedoeld voor ondernemingen die, als huurder van een pand dat gelegen is in het Vlaams Gewest, verplicht werden deze fysische locatie volledig of gedeeltelijk te sluiten</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530047">
                <a:tc>
                  <a:txBody>
                    <a:bodyPr/>
                    <a:lstStyle/>
                    <a:p>
                      <a:pPr marL="0" algn="l" defTabSz="457200" rtl="0" eaLnBrk="1" latinLnBrk="0" hangingPunct="1"/>
                      <a:r>
                        <a:rPr lang="nl-BE" sz="2000" kern="1200" dirty="0">
                          <a:solidFill>
                            <a:srgbClr val="545454"/>
                          </a:solidFill>
                          <a:latin typeface="Flanders Art Sans"/>
                          <a:ea typeface="+mn-ea"/>
                          <a:cs typeface="+mn-cs"/>
                        </a:rPr>
                        <a:t>aanvragen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b="0" i="0" u="none" strike="noStrike" kern="1200" cap="none" spc="0" baseline="0" dirty="0">
                          <a:ln>
                            <a:noFill/>
                          </a:ln>
                          <a:solidFill>
                            <a:srgbClr val="545454"/>
                          </a:solidFill>
                          <a:uFillTx/>
                          <a:latin typeface="Flanders Art Sans"/>
                          <a:ea typeface="+mn-ea"/>
                          <a:cs typeface="+mn-cs"/>
                          <a:sym typeface="Calibri"/>
                        </a:rPr>
                        <a:t>het aanvragen van een handelshuurlening is momenteel nog niet mogelijk.  Wordt verwacht tegen begin juli 2020.</a:t>
                      </a:r>
                      <a:endParaRPr lang="nl-BE" sz="20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r h="530047">
                <a:tc>
                  <a:txBody>
                    <a:bodyPr/>
                    <a:lstStyle/>
                    <a:p>
                      <a:pPr marL="0" algn="l" defTabSz="457200" rtl="0" eaLnBrk="1" latinLnBrk="0" hangingPunct="1"/>
                      <a:r>
                        <a:rPr lang="nl-BE" sz="2000" kern="1200" dirty="0">
                          <a:solidFill>
                            <a:srgbClr val="545454"/>
                          </a:solidFill>
                          <a:latin typeface="Flanders Art Sans"/>
                          <a:ea typeface="+mn-ea"/>
                          <a:cs typeface="+mn-cs"/>
                        </a:rPr>
                        <a:t>info</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2000" b="0" i="0" u="none" strike="noStrike" kern="1200" cap="none" spc="0" baseline="0" dirty="0">
                          <a:ln>
                            <a:noFill/>
                          </a:ln>
                          <a:solidFill>
                            <a:srgbClr val="545454"/>
                          </a:solidFill>
                          <a:uFillTx/>
                          <a:latin typeface="Flanders Art Sans"/>
                          <a:ea typeface="+mn-ea"/>
                          <a:cs typeface="+mn-cs"/>
                          <a:sym typeface="Calibri"/>
                        </a:rPr>
                        <a:t>https://www.vlaio.be/nl/subsidies-financiering/handelshuurlening/hoe-vraag-je-de-handelshuurlening-aan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280707746"/>
                  </a:ext>
                </a:extLst>
              </a:tr>
            </a:tbl>
          </a:graphicData>
        </a:graphic>
      </p:graphicFrame>
      <p:sp>
        <p:nvSpPr>
          <p:cNvPr id="3" name="Rechthoek 2">
            <a:extLst>
              <a:ext uri="{FF2B5EF4-FFF2-40B4-BE49-F238E27FC236}">
                <a16:creationId xmlns:a16="http://schemas.microsoft.com/office/drawing/2014/main" id="{18191950-875B-4404-8C42-D33DC764C22A}"/>
              </a:ext>
            </a:extLst>
          </p:cNvPr>
          <p:cNvSpPr/>
          <p:nvPr/>
        </p:nvSpPr>
        <p:spPr>
          <a:xfrm>
            <a:off x="4873604" y="6322469"/>
            <a:ext cx="2079031" cy="535531"/>
          </a:xfrm>
          <a:prstGeom prst="rect">
            <a:avLst/>
          </a:prstGeom>
        </p:spPr>
        <p:txBody>
          <a:bodyPr wrap="none">
            <a:spAutoFit/>
          </a:bodyPr>
          <a:lstStyle/>
          <a:p>
            <a:pPr lvl="0" defTabSz="1219170">
              <a:lnSpc>
                <a:spcPct val="90000"/>
              </a:lnSpc>
              <a:spcBef>
                <a:spcPts val="1333"/>
              </a:spcBef>
            </a:pPr>
            <a:r>
              <a:rPr lang="nl-NL" sz="3200" dirty="0">
                <a:solidFill>
                  <a:prstClr val="white"/>
                </a:solidFill>
                <a:highlight>
                  <a:srgbClr val="000080"/>
                </a:highlight>
                <a:latin typeface="Calibri" panose="020F0502020204030204"/>
                <a:hlinkClick r:id="rId3">
                  <a:extLst>
                    <a:ext uri="{A12FA001-AC4F-418D-AE19-62706E023703}">
                      <ahyp:hlinkClr xmlns:ahyp="http://schemas.microsoft.com/office/drawing/2018/hyperlinkcolor" val="tx"/>
                    </a:ext>
                  </a:extLst>
                </a:hlinkClick>
              </a:rPr>
              <a:t>MEER INFO</a:t>
            </a:r>
            <a:endParaRPr lang="nl-BE" sz="3200" b="1" dirty="0">
              <a:solidFill>
                <a:srgbClr val="535353"/>
              </a:solidFill>
              <a:latin typeface="Calibri" panose="020F0502020204030204"/>
            </a:endParaRPr>
          </a:p>
        </p:txBody>
      </p:sp>
    </p:spTree>
    <p:extLst>
      <p:ext uri="{BB962C8B-B14F-4D97-AF65-F5344CB8AC3E}">
        <p14:creationId xmlns:p14="http://schemas.microsoft.com/office/powerpoint/2010/main" val="353305563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1000C84-3C31-4B09-A01D-08B287002360}"/>
              </a:ext>
            </a:extLst>
          </p:cNvPr>
          <p:cNvSpPr txBox="1"/>
          <p:nvPr/>
        </p:nvSpPr>
        <p:spPr>
          <a:xfrm>
            <a:off x="353218" y="162839"/>
            <a:ext cx="11485564"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685800" hangingPunct="0">
              <a:defRPr/>
            </a:pPr>
            <a:r>
              <a:rPr lang="nl-BE" sz="2600" b="1" dirty="0">
                <a:solidFill>
                  <a:srgbClr val="4BA161"/>
                </a:solidFill>
                <a:latin typeface="+mj-lt"/>
                <a:cs typeface="Helvetica"/>
                <a:sym typeface="Calibri"/>
                <a:hlinkClick r:id="rId3">
                  <a:extLst>
                    <a:ext uri="{A12FA001-AC4F-418D-AE19-62706E023703}">
                      <ahyp:hlinkClr xmlns:ahyp="http://schemas.microsoft.com/office/drawing/2018/hyperlinkcolor" val="tx"/>
                    </a:ext>
                  </a:extLst>
                </a:hlinkClick>
              </a:rPr>
              <a:t>https://www.vlaio.be/nl/begeleiding-advies/heropstart-na-corona/nood-aan-financiele-ademruimte/extra-financiering-nodig</a:t>
            </a:r>
            <a:endParaRPr kumimoji="0" lang="nl-BE" sz="2600" b="1" i="0" u="none" strike="noStrike" kern="1200" cap="none" spc="0" normalizeH="0" baseline="0" noProof="0" dirty="0">
              <a:ln>
                <a:noFill/>
              </a:ln>
              <a:solidFill>
                <a:srgbClr val="4BA161"/>
              </a:solidFill>
              <a:effectLst/>
              <a:uLnTx/>
              <a:uFillTx/>
              <a:latin typeface="+mj-lt"/>
              <a:ea typeface="+mj-ea"/>
              <a:cs typeface="Calibri"/>
              <a:sym typeface="Calibri"/>
            </a:endParaRPr>
          </a:p>
        </p:txBody>
      </p:sp>
      <p:pic>
        <p:nvPicPr>
          <p:cNvPr id="6" name="Afbeelding 5">
            <a:extLst>
              <a:ext uri="{FF2B5EF4-FFF2-40B4-BE49-F238E27FC236}">
                <a16:creationId xmlns:a16="http://schemas.microsoft.com/office/drawing/2014/main" id="{33E9F136-A62F-4E33-BAFC-5D47E213D618}"/>
              </a:ext>
            </a:extLst>
          </p:cNvPr>
          <p:cNvPicPr>
            <a:picLocks noChangeAspect="1"/>
          </p:cNvPicPr>
          <p:nvPr/>
        </p:nvPicPr>
        <p:blipFill>
          <a:blip r:embed="rId4"/>
          <a:stretch>
            <a:fillRect/>
          </a:stretch>
        </p:blipFill>
        <p:spPr>
          <a:xfrm>
            <a:off x="0" y="1172987"/>
            <a:ext cx="12192000" cy="5685013"/>
          </a:xfrm>
          <a:prstGeom prst="rect">
            <a:avLst/>
          </a:prstGeom>
        </p:spPr>
      </p:pic>
    </p:spTree>
    <p:extLst>
      <p:ext uri="{BB962C8B-B14F-4D97-AF65-F5344CB8AC3E}">
        <p14:creationId xmlns:p14="http://schemas.microsoft.com/office/powerpoint/2010/main" val="404514021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7802827-1764-4FBA-9E84-1A955E5ADDFD}"/>
              </a:ext>
            </a:extLst>
          </p:cNvPr>
          <p:cNvPicPr>
            <a:picLocks noChangeAspect="1"/>
          </p:cNvPicPr>
          <p:nvPr/>
        </p:nvPicPr>
        <p:blipFill rotWithShape="1">
          <a:blip r:embed="rId3"/>
          <a:srcRect l="655" r="551" b="22301"/>
          <a:stretch/>
        </p:blipFill>
        <p:spPr>
          <a:xfrm>
            <a:off x="551384" y="32098"/>
            <a:ext cx="10860895" cy="5328592"/>
          </a:xfrm>
          <a:prstGeom prst="rect">
            <a:avLst/>
          </a:prstGeom>
        </p:spPr>
      </p:pic>
      <p:sp>
        <p:nvSpPr>
          <p:cNvPr id="4" name="Tekstvak 3">
            <a:extLst>
              <a:ext uri="{FF2B5EF4-FFF2-40B4-BE49-F238E27FC236}">
                <a16:creationId xmlns:a16="http://schemas.microsoft.com/office/drawing/2014/main" id="{EC02AACA-A48C-4946-B9A6-689D4AD71734}"/>
              </a:ext>
            </a:extLst>
          </p:cNvPr>
          <p:cNvSpPr txBox="1"/>
          <p:nvPr/>
        </p:nvSpPr>
        <p:spPr>
          <a:xfrm>
            <a:off x="2908079" y="5419520"/>
            <a:ext cx="4543981" cy="461665"/>
          </a:xfrm>
          <a:prstGeom prst="rect">
            <a:avLst/>
          </a:prstGeom>
          <a:noFill/>
        </p:spPr>
        <p:txBody>
          <a:bodyPr wrap="square" rtlCol="0">
            <a:spAutoFit/>
          </a:bodyPr>
          <a:lstStyle/>
          <a:p>
            <a:r>
              <a:rPr lang="nl-BE" sz="2400" u="sng" dirty="0">
                <a:solidFill>
                  <a:srgbClr val="009B48"/>
                </a:solidFill>
                <a:effectLst>
                  <a:outerShdw blurRad="38100" dist="38100" dir="2700000" algn="tl">
                    <a:srgbClr val="000000">
                      <a:alpha val="43137"/>
                    </a:srgbClr>
                  </a:outerShdw>
                </a:effectLst>
                <a:latin typeface="FlandersArtSerif-Regular" panose="00000500000000000000" pitchFamily="2" charset="0"/>
              </a:rPr>
              <a:t>www.subsidiedatabank.be</a:t>
            </a:r>
          </a:p>
        </p:txBody>
      </p:sp>
    </p:spTree>
    <p:extLst>
      <p:ext uri="{BB962C8B-B14F-4D97-AF65-F5344CB8AC3E}">
        <p14:creationId xmlns:p14="http://schemas.microsoft.com/office/powerpoint/2010/main" val="25436471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3FF339-B0B3-48C7-BFE1-4777A60872B2}"/>
              </a:ext>
            </a:extLst>
          </p:cNvPr>
          <p:cNvPicPr>
            <a:picLocks noChangeAspect="1"/>
          </p:cNvPicPr>
          <p:nvPr/>
        </p:nvPicPr>
        <p:blipFill>
          <a:blip r:embed="rId3"/>
          <a:stretch>
            <a:fillRect/>
          </a:stretch>
        </p:blipFill>
        <p:spPr>
          <a:xfrm>
            <a:off x="0" y="1303203"/>
            <a:ext cx="12192000" cy="1895425"/>
          </a:xfrm>
          <a:prstGeom prst="rect">
            <a:avLst/>
          </a:prstGeom>
        </p:spPr>
      </p:pic>
      <p:sp>
        <p:nvSpPr>
          <p:cNvPr id="5" name="Rechthoek 4">
            <a:extLst>
              <a:ext uri="{FF2B5EF4-FFF2-40B4-BE49-F238E27FC236}">
                <a16:creationId xmlns:a16="http://schemas.microsoft.com/office/drawing/2014/main" id="{E4442324-CD27-4A10-81EB-ED966D9575EE}"/>
              </a:ext>
            </a:extLst>
          </p:cNvPr>
          <p:cNvSpPr/>
          <p:nvPr/>
        </p:nvSpPr>
        <p:spPr>
          <a:xfrm>
            <a:off x="748644" y="4900069"/>
            <a:ext cx="6806992" cy="535531"/>
          </a:xfrm>
          <a:prstGeom prst="rect">
            <a:avLst/>
          </a:prstGeom>
        </p:spPr>
        <p:txBody>
          <a:bodyPr wrap="none">
            <a:spAutoFit/>
          </a:bodyPr>
          <a:lstStyle/>
          <a:p>
            <a:pPr lvl="0" defTabSz="1219170">
              <a:lnSpc>
                <a:spcPct val="90000"/>
              </a:lnSpc>
              <a:spcBef>
                <a:spcPts val="1333"/>
              </a:spcBef>
            </a:pPr>
            <a:r>
              <a:rPr lang="nl-NL" sz="3200" dirty="0">
                <a:solidFill>
                  <a:schemeClr val="bg1"/>
                </a:solidFill>
                <a:highlight>
                  <a:srgbClr val="000080"/>
                </a:highlight>
                <a:latin typeface="Calibri" panose="020F0502020204030204"/>
                <a:hlinkClick r:id="rId4">
                  <a:extLst>
                    <a:ext uri="{A12FA001-AC4F-418D-AE19-62706E023703}">
                      <ahyp:hlinkClr xmlns:ahyp="http://schemas.microsoft.com/office/drawing/2018/hyperlinkcolor" val="tx"/>
                    </a:ext>
                  </a:extLst>
                </a:hlinkClick>
              </a:rPr>
              <a:t>CORONA FILTER OP SUBSIDIEDATABANK</a:t>
            </a:r>
            <a:endParaRPr lang="nl-BE" sz="3200" b="1" dirty="0">
              <a:solidFill>
                <a:schemeClr val="bg1"/>
              </a:solidFill>
              <a:latin typeface="Calibri" panose="020F0502020204030204"/>
            </a:endParaRPr>
          </a:p>
        </p:txBody>
      </p:sp>
    </p:spTree>
    <p:extLst>
      <p:ext uri="{BB962C8B-B14F-4D97-AF65-F5344CB8AC3E}">
        <p14:creationId xmlns:p14="http://schemas.microsoft.com/office/powerpoint/2010/main" val="268347766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Afbeelding 2" descr="Afbeelding 2"/>
          <p:cNvPicPr>
            <a:picLocks noChangeAspect="1"/>
          </p:cNvPicPr>
          <p:nvPr/>
        </p:nvPicPr>
        <p:blipFill>
          <a:blip r:embed="rId3"/>
          <a:stretch>
            <a:fillRect/>
          </a:stretch>
        </p:blipFill>
        <p:spPr>
          <a:xfrm>
            <a:off x="0" y="-34725"/>
            <a:ext cx="12192000" cy="6858000"/>
          </a:xfrm>
          <a:prstGeom prst="rect">
            <a:avLst/>
          </a:prstGeom>
          <a:ln w="12700">
            <a:miter lim="400000"/>
          </a:ln>
        </p:spPr>
      </p:pic>
      <p:sp>
        <p:nvSpPr>
          <p:cNvPr id="4" name="Text Box 2">
            <a:extLst>
              <a:ext uri="{FF2B5EF4-FFF2-40B4-BE49-F238E27FC236}">
                <a16:creationId xmlns:a16="http://schemas.microsoft.com/office/drawing/2014/main" id="{037071D7-FC9A-4D8D-888C-C014E621E548}"/>
              </a:ext>
            </a:extLst>
          </p:cNvPr>
          <p:cNvSpPr txBox="1">
            <a:spLocks noChangeArrowheads="1"/>
          </p:cNvSpPr>
          <p:nvPr/>
        </p:nvSpPr>
        <p:spPr bwMode="auto">
          <a:xfrm>
            <a:off x="4587240" y="3807156"/>
            <a:ext cx="7693498" cy="343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Verdana" pitchFamily="34" charset="0"/>
                <a:ea typeface="ＭＳ Ｐゴシック" pitchFamily="-64" charset="-128"/>
              </a:defRPr>
            </a:lvl1pPr>
            <a:lvl2pPr marL="742950" indent="-285750">
              <a:defRPr sz="2400">
                <a:solidFill>
                  <a:schemeClr val="tx1"/>
                </a:solidFill>
                <a:latin typeface="Verdana" pitchFamily="34" charset="0"/>
                <a:ea typeface="ＭＳ Ｐゴシック" pitchFamily="-64" charset="-128"/>
              </a:defRPr>
            </a:lvl2pPr>
            <a:lvl3pPr marL="1143000" indent="-228600">
              <a:defRPr sz="2400">
                <a:solidFill>
                  <a:schemeClr val="tx1"/>
                </a:solidFill>
                <a:latin typeface="Verdana" pitchFamily="34" charset="0"/>
                <a:ea typeface="ＭＳ Ｐゴシック" pitchFamily="-64" charset="-128"/>
              </a:defRPr>
            </a:lvl3pPr>
            <a:lvl4pPr marL="1600200" indent="-228600">
              <a:defRPr sz="2400">
                <a:solidFill>
                  <a:schemeClr val="tx1"/>
                </a:solidFill>
                <a:latin typeface="Verdana" pitchFamily="34" charset="0"/>
                <a:ea typeface="ＭＳ Ｐゴシック" pitchFamily="-64" charset="-128"/>
              </a:defRPr>
            </a:lvl4pPr>
            <a:lvl5pPr marL="2057400" indent="-228600">
              <a:defRPr sz="2400">
                <a:solidFill>
                  <a:schemeClr val="tx1"/>
                </a:solidFill>
                <a:latin typeface="Verdana" pitchFamily="3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9pPr>
          </a:lstStyle>
          <a:p>
            <a:pPr hangingPunct="1">
              <a:spcBef>
                <a:spcPct val="20000"/>
              </a:spcBef>
              <a:buClr>
                <a:schemeClr val="tx1"/>
              </a:buClr>
            </a:pPr>
            <a:r>
              <a:rPr lang="nl-NL" sz="2667" b="1" dirty="0">
                <a:solidFill>
                  <a:schemeClr val="bg1"/>
                </a:solidFill>
                <a:latin typeface="+mj-lt"/>
                <a:hlinkClick r:id="rId4"/>
              </a:rPr>
              <a:t>www.vlaio.be</a:t>
            </a:r>
            <a:endParaRPr lang="nl-NL" sz="2667" b="1" dirty="0">
              <a:solidFill>
                <a:schemeClr val="bg1"/>
              </a:solidFill>
              <a:latin typeface="+mj-lt"/>
            </a:endParaRPr>
          </a:p>
          <a:p>
            <a:pPr>
              <a:spcBef>
                <a:spcPct val="20000"/>
              </a:spcBef>
              <a:buClr>
                <a:schemeClr val="tx1"/>
              </a:buClr>
            </a:pPr>
            <a:r>
              <a:rPr lang="nl-NL" sz="2200" dirty="0">
                <a:solidFill>
                  <a:schemeClr val="bg1"/>
                </a:solidFill>
                <a:latin typeface="+mj-lt"/>
              </a:rPr>
              <a:t>Linkedin.com/company/agentschap-innoveren-en-ondernemen</a:t>
            </a:r>
          </a:p>
          <a:p>
            <a:pPr>
              <a:spcBef>
                <a:spcPct val="20000"/>
              </a:spcBef>
              <a:buClr>
                <a:schemeClr val="tx1"/>
              </a:buClr>
            </a:pPr>
            <a:r>
              <a:rPr lang="nl-NL" sz="2200" dirty="0">
                <a:solidFill>
                  <a:schemeClr val="bg1"/>
                </a:solidFill>
                <a:latin typeface="+mj-lt"/>
              </a:rPr>
              <a:t>Twitter.com/</a:t>
            </a:r>
            <a:r>
              <a:rPr lang="nl-NL" sz="2200" dirty="0" err="1">
                <a:solidFill>
                  <a:schemeClr val="bg1"/>
                </a:solidFill>
                <a:latin typeface="+mj-lt"/>
              </a:rPr>
              <a:t>VLAIO_be</a:t>
            </a:r>
            <a:endParaRPr lang="nl-NL" sz="2200" dirty="0">
              <a:solidFill>
                <a:schemeClr val="bg1"/>
              </a:solidFill>
              <a:latin typeface="+mj-lt"/>
            </a:endParaRPr>
          </a:p>
          <a:p>
            <a:pPr>
              <a:spcBef>
                <a:spcPct val="20000"/>
              </a:spcBef>
              <a:buClr>
                <a:schemeClr val="tx1"/>
              </a:buClr>
            </a:pPr>
            <a:r>
              <a:rPr lang="nl-NL" sz="2200" dirty="0">
                <a:solidFill>
                  <a:schemeClr val="bg1"/>
                </a:solidFill>
                <a:latin typeface="+mj-lt"/>
              </a:rPr>
              <a:t>Facebook.com/VLAIO.be</a:t>
            </a:r>
          </a:p>
          <a:p>
            <a:pPr>
              <a:spcBef>
                <a:spcPct val="20000"/>
              </a:spcBef>
              <a:buClr>
                <a:schemeClr val="tx1"/>
              </a:buClr>
            </a:pPr>
            <a:r>
              <a:rPr lang="nl-NL" sz="2200" dirty="0">
                <a:solidFill>
                  <a:schemeClr val="bg1"/>
                </a:solidFill>
                <a:latin typeface="+mj-lt"/>
              </a:rPr>
              <a:t>Youtube.com/c/</a:t>
            </a:r>
            <a:r>
              <a:rPr lang="nl-NL" sz="2200" dirty="0" err="1">
                <a:solidFill>
                  <a:schemeClr val="bg1"/>
                </a:solidFill>
                <a:latin typeface="+mj-lt"/>
              </a:rPr>
              <a:t>AgentschapInnoverenOndernemen</a:t>
            </a:r>
            <a:endParaRPr lang="nl-NL" sz="2200" dirty="0">
              <a:solidFill>
                <a:schemeClr val="bg1"/>
              </a:solidFill>
              <a:latin typeface="+mj-lt"/>
            </a:endParaRPr>
          </a:p>
          <a:p>
            <a:pPr>
              <a:spcBef>
                <a:spcPct val="20000"/>
              </a:spcBef>
              <a:buClr>
                <a:schemeClr val="tx1"/>
              </a:buClr>
            </a:pPr>
            <a:endParaRPr lang="nl-NL" sz="2200" dirty="0">
              <a:solidFill>
                <a:schemeClr val="bg1"/>
              </a:solidFill>
              <a:latin typeface="+mj-lt"/>
            </a:endParaRPr>
          </a:p>
          <a:p>
            <a:pPr>
              <a:spcBef>
                <a:spcPct val="20000"/>
              </a:spcBef>
              <a:buClr>
                <a:schemeClr val="tx1"/>
              </a:buClr>
            </a:pPr>
            <a:endParaRPr lang="nl-NL" sz="2200" dirty="0">
              <a:solidFill>
                <a:schemeClr val="bg1"/>
              </a:solidFill>
              <a:latin typeface="+mj-lt"/>
            </a:endParaRPr>
          </a:p>
          <a:p>
            <a:pPr eaLnBrk="1" hangingPunct="1">
              <a:spcBef>
                <a:spcPct val="20000"/>
              </a:spcBef>
              <a:buClr>
                <a:schemeClr val="tx1"/>
              </a:buClr>
              <a:buFont typeface="Verdana" pitchFamily="34" charset="0"/>
              <a:buNone/>
            </a:pPr>
            <a:endParaRPr lang="nl-NL" sz="2667" dirty="0">
              <a:solidFill>
                <a:schemeClr val="bg1"/>
              </a:solidFill>
              <a:latin typeface="+mj-lt"/>
            </a:endParaRPr>
          </a:p>
        </p:txBody>
      </p:sp>
      <p:cxnSp>
        <p:nvCxnSpPr>
          <p:cNvPr id="5" name="Rechte verbindingslijn 4">
            <a:extLst>
              <a:ext uri="{FF2B5EF4-FFF2-40B4-BE49-F238E27FC236}">
                <a16:creationId xmlns:a16="http://schemas.microsoft.com/office/drawing/2014/main" id="{CDE8CC2E-9CB7-40EC-9B8D-0667092F651B}"/>
              </a:ext>
            </a:extLst>
          </p:cNvPr>
          <p:cNvCxnSpPr/>
          <p:nvPr/>
        </p:nvCxnSpPr>
        <p:spPr>
          <a:xfrm>
            <a:off x="4587240" y="3922903"/>
            <a:ext cx="0" cy="2400000"/>
          </a:xfrm>
          <a:prstGeom prst="line">
            <a:avLst/>
          </a:prstGeom>
          <a:noFill/>
          <a:ln w="22225" cap="flat">
            <a:solidFill>
              <a:schemeClr val="bg1"/>
            </a:solidFill>
            <a:prstDash val="solid"/>
            <a:miter lim="8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394905986"/>
              </p:ext>
            </p:extLst>
          </p:nvPr>
        </p:nvGraphicFramePr>
        <p:xfrm>
          <a:off x="449923" y="229704"/>
          <a:ext cx="11547712" cy="6431609"/>
        </p:xfrm>
        <a:graphic>
          <a:graphicData uri="http://schemas.openxmlformats.org/drawingml/2006/table">
            <a:tbl>
              <a:tblPr firstRow="1" bandRow="1">
                <a:tableStyleId>{2D5ABB26-0587-4C30-8999-92F81FD0307C}</a:tableStyleId>
              </a:tblPr>
              <a:tblGrid>
                <a:gridCol w="2880236">
                  <a:extLst>
                    <a:ext uri="{9D8B030D-6E8A-4147-A177-3AD203B41FA5}">
                      <a16:colId xmlns:a16="http://schemas.microsoft.com/office/drawing/2014/main" val="20000"/>
                    </a:ext>
                  </a:extLst>
                </a:gridCol>
                <a:gridCol w="8667476">
                  <a:extLst>
                    <a:ext uri="{9D8B030D-6E8A-4147-A177-3AD203B41FA5}">
                      <a16:colId xmlns:a16="http://schemas.microsoft.com/office/drawing/2014/main" val="20001"/>
                    </a:ext>
                  </a:extLst>
                </a:gridCol>
              </a:tblGrid>
              <a:tr h="858779">
                <a:tc>
                  <a:txBody>
                    <a:bodyPr/>
                    <a:lstStyle/>
                    <a:p>
                      <a:endParaRPr lang="nl-BE" sz="2100" b="1">
                        <a:latin typeface="FlandersArtSerif-Regular" panose="00000500000000000000" pitchFamily="2"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3200" b="0" i="0" u="none" strike="noStrike" kern="1200" cap="none" spc="0" baseline="0" dirty="0">
                          <a:ln>
                            <a:noFill/>
                          </a:ln>
                          <a:solidFill>
                            <a:srgbClr val="545454"/>
                          </a:solidFill>
                          <a:uFillTx/>
                          <a:latin typeface="Flanders Art Sans"/>
                          <a:ea typeface="+mn-ea"/>
                          <a:cs typeface="+mn-cs"/>
                          <a:sym typeface="Calibri"/>
                        </a:rPr>
                        <a:t>Hinderpremie</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1289779">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wat</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subsidie om bedrijven met een vestiging in Vlaanderen financieel te ondersteunen tijdens de periode van de verplichte sluiting van hun locatie door de coronamaatregelen.</a:t>
                      </a:r>
                      <a:endParaRPr lang="en-US"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1422400">
                <a:tc>
                  <a:txBody>
                    <a:bodyPr/>
                    <a:lstStyle/>
                    <a:p>
                      <a:pPr marL="0" algn="r" defTabSz="457200" rtl="0" eaLnBrk="1" latinLnBrk="0" hangingPunct="1"/>
                      <a:r>
                        <a:rPr lang="nl-BE" sz="2100" b="1" kern="1200" dirty="0">
                          <a:solidFill>
                            <a:srgbClr val="545454"/>
                          </a:solidFill>
                          <a:latin typeface="Flanders Art Sans"/>
                          <a:ea typeface="+mn-ea"/>
                          <a:cs typeface="+mn-cs"/>
                        </a:rPr>
                        <a:t>bedrag</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€ 4.000 per onderneming. Verhoogd per extra vestiging met max. 5 vestigingen, wel met minstens 1 VTE per vestiging (1 aanvraag)</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Als een onderneming na 6 april nog steeds alle dagen gesloten moet blijven, krijgt ze voor elke bijkomende sluitingsdag een bijkomende sluitingspremie. Deze bedraagt € 160 per verplichte sluitingsdag.</a:t>
                      </a:r>
                      <a:endParaRPr lang="nl-BE"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772160">
                <a:tc>
                  <a:txBody>
                    <a:bodyPr/>
                    <a:lstStyle/>
                    <a:p>
                      <a:pPr marL="0" algn="r" defTabSz="457200" rtl="0" eaLnBrk="1" latinLnBrk="0" hangingPunct="1"/>
                      <a:r>
                        <a:rPr lang="nl-BE" sz="2100" b="1" kern="1200" dirty="0">
                          <a:solidFill>
                            <a:srgbClr val="545454"/>
                          </a:solidFill>
                          <a:latin typeface="Flanders Art Sans"/>
                          <a:ea typeface="+mn-ea"/>
                          <a:cs typeface="+mn-cs"/>
                        </a:rPr>
                        <a:t>wie</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ondernemingen die VERPLICHT hun FYSIEKE inrichting (toegankelijk voor het publiek) moeten sluiten door beslissing Nationale Veiligheidsraad.</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691491">
                <a:tc>
                  <a:txBody>
                    <a:bodyPr/>
                    <a:lstStyle/>
                    <a:p>
                      <a:pPr marL="0" algn="r" defTabSz="457200" rtl="0" eaLnBrk="1" latinLnBrk="0" hangingPunct="1"/>
                      <a:r>
                        <a:rPr lang="nl-BE" sz="2100" b="1" kern="1200" dirty="0">
                          <a:solidFill>
                            <a:srgbClr val="545454"/>
                          </a:solidFill>
                          <a:latin typeface="Flanders Art Sans"/>
                          <a:ea typeface="+mn-ea"/>
                          <a:cs typeface="+mn-cs"/>
                        </a:rPr>
                        <a:t>looptijd</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sym typeface="Calibri"/>
                        </a:rPr>
                        <a:t>uiterlijk 30 juni 2020</a:t>
                      </a:r>
                      <a:endParaRPr lang="nl-BE" sz="2100" b="0" i="0" u="none" strike="noStrike" kern="1200" cap="none" spc="0" baseline="0" dirty="0">
                        <a:ln>
                          <a:noFill/>
                        </a:ln>
                        <a:solidFill>
                          <a:srgbClr val="545454"/>
                        </a:solidFill>
                        <a:uFillTx/>
                        <a:latin typeface="Flanders Art Sans"/>
                        <a:ea typeface="+mn-ea"/>
                        <a:cs typeface="+mn-cs"/>
                        <a:sym typeface="Calibri"/>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1097280">
                <a:tc>
                  <a:txBody>
                    <a:bodyPr/>
                    <a:lstStyle/>
                    <a:p>
                      <a:pPr marL="0" algn="r" defTabSz="457200" rtl="0" eaLnBrk="1" latinLnBrk="0" hangingPunct="1"/>
                      <a:r>
                        <a:rPr lang="nl-BE" sz="2400" b="1" kern="1200" dirty="0">
                          <a:solidFill>
                            <a:srgbClr val="545454"/>
                          </a:solidFill>
                          <a:latin typeface="Flanders Art Sans"/>
                          <a:ea typeface="+mn-ea"/>
                          <a:cs typeface="+mn-cs"/>
                        </a:rPr>
                        <a:t>aanvragen &amp; info</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2100" b="0" i="0" u="none" strike="noStrike" kern="1200" cap="none" spc="0" baseline="0" dirty="0">
                          <a:ln>
                            <a:noFill/>
                          </a:ln>
                          <a:solidFill>
                            <a:srgbClr val="545454"/>
                          </a:solidFill>
                          <a:uFillTx/>
                          <a:latin typeface="Flanders Art Sans"/>
                          <a:ea typeface="+mn-ea"/>
                          <a:cs typeface="+mn-cs"/>
                          <a:hlinkClick r:id="rId3"/>
                        </a:rPr>
                        <a:t>https://www.vlaio.be/nl/subsidies-financiering/corona-hinderpremie/wat-is-de-corona-hinderpremie</a:t>
                      </a:r>
                      <a:endParaRPr lang="en-US" sz="2100" b="0" i="0" u="none" strike="noStrike" kern="1200" cap="none" spc="0" baseline="0" dirty="0">
                        <a:ln>
                          <a:noFill/>
                        </a:ln>
                        <a:solidFill>
                          <a:srgbClr val="545454"/>
                        </a:solidFill>
                        <a:uFillTx/>
                        <a:latin typeface="Flanders Art Sans"/>
                        <a:ea typeface="+mn-ea"/>
                        <a:cs typeface="+mn-cs"/>
                      </a:endParaRPr>
                    </a:p>
                    <a:p>
                      <a:endParaRPr lang="en-US"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Tree>
    <p:extLst>
      <p:ext uri="{BB962C8B-B14F-4D97-AF65-F5344CB8AC3E}">
        <p14:creationId xmlns:p14="http://schemas.microsoft.com/office/powerpoint/2010/main" val="370403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2797720718"/>
              </p:ext>
            </p:extLst>
          </p:nvPr>
        </p:nvGraphicFramePr>
        <p:xfrm>
          <a:off x="322144" y="98930"/>
          <a:ext cx="11547712" cy="6644899"/>
        </p:xfrm>
        <a:graphic>
          <a:graphicData uri="http://schemas.openxmlformats.org/drawingml/2006/table">
            <a:tbl>
              <a:tblPr firstRow="1" bandRow="1">
                <a:tableStyleId>{2D5ABB26-0587-4C30-8999-92F81FD0307C}</a:tableStyleId>
              </a:tblPr>
              <a:tblGrid>
                <a:gridCol w="2880236">
                  <a:extLst>
                    <a:ext uri="{9D8B030D-6E8A-4147-A177-3AD203B41FA5}">
                      <a16:colId xmlns:a16="http://schemas.microsoft.com/office/drawing/2014/main" val="20000"/>
                    </a:ext>
                  </a:extLst>
                </a:gridCol>
                <a:gridCol w="8667476">
                  <a:extLst>
                    <a:ext uri="{9D8B030D-6E8A-4147-A177-3AD203B41FA5}">
                      <a16:colId xmlns:a16="http://schemas.microsoft.com/office/drawing/2014/main" val="20001"/>
                    </a:ext>
                  </a:extLst>
                </a:gridCol>
              </a:tblGrid>
              <a:tr h="858779">
                <a:tc>
                  <a:txBody>
                    <a:bodyPr/>
                    <a:lstStyle/>
                    <a:p>
                      <a:endParaRPr lang="nl-BE" sz="2100" b="1">
                        <a:latin typeface="FlandersArtSerif-Regular" panose="00000500000000000000" pitchFamily="2"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3200" b="0" i="0" u="none" strike="noStrike" kern="1200" cap="none" spc="0" baseline="0" dirty="0">
                          <a:ln>
                            <a:noFill/>
                          </a:ln>
                          <a:solidFill>
                            <a:srgbClr val="545454"/>
                          </a:solidFill>
                          <a:uFillTx/>
                          <a:latin typeface="Flanders Art Sans"/>
                          <a:ea typeface="+mn-ea"/>
                          <a:cs typeface="+mn-cs"/>
                          <a:sym typeface="Calibri"/>
                        </a:rPr>
                        <a:t>Compensatiepremie</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207264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wat</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nl-BE" sz="2100" b="0" i="0" u="none" strike="noStrike" kern="1200" cap="none" spc="0" baseline="0" dirty="0">
                          <a:ln>
                            <a:noFill/>
                          </a:ln>
                          <a:solidFill>
                            <a:srgbClr val="545454"/>
                          </a:solidFill>
                          <a:uFillTx/>
                          <a:latin typeface="Flanders Art Sans"/>
                          <a:ea typeface="+mn-ea"/>
                          <a:cs typeface="+mn-cs"/>
                        </a:rPr>
                        <a:t>subsidie om bedrijven met een vestiging in Vlaanderen met omzetdaling van minstens 60% in periode 14 maart 2020 tot 30 april 2020 </a:t>
                      </a:r>
                      <a:r>
                        <a:rPr lang="nl-BE" sz="2100" b="0" i="0" u="none" strike="noStrike" kern="1200" cap="none" spc="0" baseline="0" dirty="0" err="1">
                          <a:ln>
                            <a:noFill/>
                          </a:ln>
                          <a:solidFill>
                            <a:srgbClr val="545454"/>
                          </a:solidFill>
                          <a:uFillTx/>
                          <a:latin typeface="Flanders Art Sans"/>
                          <a:ea typeface="+mn-ea"/>
                          <a:cs typeface="+mn-cs"/>
                        </a:rPr>
                        <a:t>tov</a:t>
                      </a:r>
                      <a:r>
                        <a:rPr lang="nl-BE" sz="2100" b="0" i="0" u="none" strike="noStrike" kern="1200" cap="none" spc="0" baseline="0" dirty="0">
                          <a:ln>
                            <a:noFill/>
                          </a:ln>
                          <a:solidFill>
                            <a:srgbClr val="545454"/>
                          </a:solidFill>
                          <a:uFillTx/>
                          <a:latin typeface="Flanders Art Sans"/>
                          <a:ea typeface="+mn-ea"/>
                          <a:cs typeface="+mn-cs"/>
                        </a:rPr>
                        <a:t> dezelfde periode in 2019 owv exploitatiebeperkingen opgelegd door de coronavirusmaatregelen, financieel te ondersteunen. Voor starters wordt gewerkt met een omzetdaling van minsten 60% ten opzichte van het neergelegde financieel plan. </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109728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bedrag</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forfaitaire subsidie van: </a:t>
                      </a:r>
                      <a:br>
                        <a:rPr lang="nl-BE" sz="2100" b="0" i="0" u="none" strike="noStrike" kern="1200" cap="none" spc="0" baseline="0" dirty="0">
                          <a:ln>
                            <a:noFill/>
                          </a:ln>
                          <a:solidFill>
                            <a:srgbClr val="545454"/>
                          </a:solidFill>
                          <a:uFillTx/>
                          <a:latin typeface="Flanders Art Sans"/>
                          <a:ea typeface="+mn-ea"/>
                          <a:cs typeface="+mn-cs"/>
                        </a:rPr>
                      </a:br>
                      <a:r>
                        <a:rPr lang="nl-BE" sz="2100" b="0" i="0" u="none" strike="noStrike" kern="1200" cap="none" spc="0" baseline="0" dirty="0">
                          <a:ln>
                            <a:noFill/>
                          </a:ln>
                          <a:solidFill>
                            <a:srgbClr val="545454"/>
                          </a:solidFill>
                          <a:uFillTx/>
                          <a:latin typeface="Flanders Art Sans"/>
                          <a:ea typeface="+mn-ea"/>
                          <a:cs typeface="+mn-cs"/>
                        </a:rPr>
                        <a:t>€ 3.000 voor hoofdberoep</a:t>
                      </a:r>
                      <a:br>
                        <a:rPr lang="nl-BE" sz="2100" b="0" i="0" u="none" strike="noStrike" kern="1200" cap="none" spc="0" baseline="0" dirty="0">
                          <a:ln>
                            <a:noFill/>
                          </a:ln>
                          <a:solidFill>
                            <a:srgbClr val="545454"/>
                          </a:solidFill>
                          <a:uFillTx/>
                          <a:latin typeface="Flanders Art Sans"/>
                          <a:ea typeface="+mn-ea"/>
                          <a:cs typeface="+mn-cs"/>
                        </a:rPr>
                      </a:br>
                      <a:r>
                        <a:rPr lang="nl-BE" sz="2100" b="0" i="0" u="none" strike="noStrike" kern="1200" cap="none" spc="0" baseline="0" dirty="0">
                          <a:ln>
                            <a:noFill/>
                          </a:ln>
                          <a:solidFill>
                            <a:srgbClr val="545454"/>
                          </a:solidFill>
                          <a:uFillTx/>
                          <a:latin typeface="Flanders Art Sans"/>
                          <a:ea typeface="+mn-ea"/>
                          <a:cs typeface="+mn-cs"/>
                        </a:rPr>
                        <a:t>€ 1.500 voor bijberoep</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109728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nl-BE" sz="2100" b="1" i="0" u="none" strike="noStrike" kern="1200" cap="none" spc="0" baseline="0" dirty="0">
                          <a:ln>
                            <a:noFill/>
                          </a:ln>
                          <a:solidFill>
                            <a:srgbClr val="545454"/>
                          </a:solidFill>
                          <a:uFillTx/>
                          <a:latin typeface="Flanders Art Sans"/>
                          <a:ea typeface="+mn-ea"/>
                          <a:cs typeface="+mn-cs"/>
                        </a:rPr>
                        <a:t>wie</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zelfstandigen in hoofdberoep, bijberoep en bedrijven op basis van NACE-code lijst + andere ondernemingen die niet verplicht de deuren moesten sluiten (dus geen hinderpremie) maar wel substantiële exploitatiebeperkingen ondergaan.</a:t>
                      </a:r>
                      <a:endParaRPr lang="en-US"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looptijd</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sym typeface="Calibri"/>
                        </a:rPr>
                        <a:t>uiterlijk 30 juni 2020</a:t>
                      </a:r>
                      <a:endParaRPr lang="nl-BE" sz="2100" b="0" i="0" u="none" strike="noStrike" kern="1200" cap="none" spc="0" baseline="0" dirty="0">
                        <a:ln>
                          <a:noFill/>
                        </a:ln>
                        <a:solidFill>
                          <a:srgbClr val="545454"/>
                        </a:solidFill>
                        <a:uFillTx/>
                        <a:latin typeface="Flanders Art Sans"/>
                        <a:ea typeface="+mn-ea"/>
                        <a:cs typeface="+mn-cs"/>
                        <a:sym typeface="Calibri"/>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77216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aanvragen &amp; info</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2100" b="0" i="0" u="none" strike="noStrike" kern="1200" cap="none" spc="0" baseline="0" dirty="0">
                          <a:ln>
                            <a:noFill/>
                          </a:ln>
                          <a:solidFill>
                            <a:srgbClr val="545454"/>
                          </a:solidFill>
                          <a:uFillTx/>
                          <a:latin typeface="Flanders Art Sans"/>
                          <a:ea typeface="+mn-ea"/>
                          <a:cs typeface="+mn-cs"/>
                          <a:hlinkClick r:id="rId3"/>
                        </a:rPr>
                        <a:t>https://www.vlaio.be/nl/subsidies-financiering/corona-compensatiepremie</a:t>
                      </a:r>
                      <a:endParaRPr lang="en-US" sz="2100" b="0" i="0" u="none" strike="noStrike" kern="1200" cap="none" spc="0" baseline="0" dirty="0">
                        <a:ln>
                          <a:noFill/>
                        </a:ln>
                        <a:solidFill>
                          <a:srgbClr val="545454"/>
                        </a:solidFill>
                        <a:uFillTx/>
                        <a:latin typeface="Flanders Art Sans"/>
                        <a:ea typeface="+mn-ea"/>
                        <a:cs typeface="+mn-cs"/>
                      </a:endParaRPr>
                    </a:p>
                    <a:p>
                      <a:endParaRPr lang="en-US"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Tree>
    <p:extLst>
      <p:ext uri="{BB962C8B-B14F-4D97-AF65-F5344CB8AC3E}">
        <p14:creationId xmlns:p14="http://schemas.microsoft.com/office/powerpoint/2010/main" val="8735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939939133"/>
              </p:ext>
            </p:extLst>
          </p:nvPr>
        </p:nvGraphicFramePr>
        <p:xfrm>
          <a:off x="322144" y="117167"/>
          <a:ext cx="11547712" cy="6215366"/>
        </p:xfrm>
        <a:graphic>
          <a:graphicData uri="http://schemas.openxmlformats.org/drawingml/2006/table">
            <a:tbl>
              <a:tblPr firstRow="1" bandRow="1">
                <a:tableStyleId>{2D5ABB26-0587-4C30-8999-92F81FD0307C}</a:tableStyleId>
              </a:tblPr>
              <a:tblGrid>
                <a:gridCol w="2942633">
                  <a:extLst>
                    <a:ext uri="{9D8B030D-6E8A-4147-A177-3AD203B41FA5}">
                      <a16:colId xmlns:a16="http://schemas.microsoft.com/office/drawing/2014/main" val="20000"/>
                    </a:ext>
                  </a:extLst>
                </a:gridCol>
                <a:gridCol w="8605079">
                  <a:extLst>
                    <a:ext uri="{9D8B030D-6E8A-4147-A177-3AD203B41FA5}">
                      <a16:colId xmlns:a16="http://schemas.microsoft.com/office/drawing/2014/main" val="20001"/>
                    </a:ext>
                  </a:extLst>
                </a:gridCol>
              </a:tblGrid>
              <a:tr h="858779">
                <a:tc>
                  <a:txBody>
                    <a:bodyPr/>
                    <a:lstStyle/>
                    <a:p>
                      <a:endParaRPr lang="nl-BE" sz="2100" b="1">
                        <a:latin typeface="FlandersArtSerif-Regular" panose="00000500000000000000" pitchFamily="2"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3200" b="0" i="0" u="none" strike="noStrike" kern="1200" cap="none" spc="0" baseline="0" dirty="0">
                          <a:ln>
                            <a:noFill/>
                          </a:ln>
                          <a:solidFill>
                            <a:srgbClr val="545454"/>
                          </a:solidFill>
                          <a:uFillTx/>
                          <a:latin typeface="Flanders Art Sans"/>
                          <a:ea typeface="+mn-ea"/>
                          <a:cs typeface="+mn-cs"/>
                          <a:sym typeface="Calibri"/>
                        </a:rPr>
                        <a:t>Ondersteuningspremie</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1202489">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wat</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nl-NL" sz="2100" b="0" i="0" u="none" strike="noStrike" kern="1200" cap="none" spc="0" baseline="0" dirty="0">
                          <a:ln>
                            <a:noFill/>
                          </a:ln>
                          <a:solidFill>
                            <a:srgbClr val="545454"/>
                          </a:solidFill>
                          <a:uFillTx/>
                          <a:latin typeface="Flanders Art Sans"/>
                          <a:ea typeface="+mn-ea"/>
                          <a:cs typeface="+mn-cs"/>
                        </a:rPr>
                        <a:t>omwille van de coronamaatregelen hebben sommige bedrijven door de exploitatiebeperkingen, een serieuze omzetdaling. Om hen financieel te ondersteunen, werd de corona ondersteuningspremie in het leven geroepen.</a:t>
                      </a:r>
                      <a:endParaRPr lang="nl-BE"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109728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voor wie</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ondernemingen die steeds open zijn gebleven en omzetdaling hebben van minstens 60% in periode 1 mei tot 31 mei door exploitatiebeperkingen door Nationale Veiligheidsraad</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ondernemingen die geopend zijn na de versoepeling na een verplichte sluiting en in de eerste maand van heropening  geconfronteerd wordt met een omzetdaling van minstens 60% ingevolge de nog geldende exploitatiebeperkingen</a:t>
                      </a:r>
                      <a:endParaRPr lang="nl-BE"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287501668"/>
                  </a:ext>
                </a:extLst>
              </a:tr>
              <a:tr h="109728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bedrag</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de corona ondersteuningspremie bedraagt: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€ 2.000 voor hoofdberoep</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€ 1.000 voor bijberoep</a:t>
                      </a:r>
                      <a:endParaRPr lang="nl-BE"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694618">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aanvragen</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de </a:t>
                      </a:r>
                      <a:r>
                        <a:rPr lang="nl-BE" sz="2100" b="0" i="0" u="none" strike="noStrike" kern="1200" cap="none" spc="0" baseline="0" dirty="0" err="1">
                          <a:ln>
                            <a:noFill/>
                          </a:ln>
                          <a:solidFill>
                            <a:srgbClr val="545454"/>
                          </a:solidFill>
                          <a:uFillTx/>
                          <a:latin typeface="Flanders Art Sans"/>
                          <a:ea typeface="+mn-ea"/>
                          <a:cs typeface="+mn-cs"/>
                        </a:rPr>
                        <a:t>on-line</a:t>
                      </a:r>
                      <a:r>
                        <a:rPr lang="nl-BE" sz="2100" b="0" i="0" u="none" strike="noStrike" kern="1200" cap="none" spc="0" baseline="0" dirty="0">
                          <a:ln>
                            <a:noFill/>
                          </a:ln>
                          <a:solidFill>
                            <a:srgbClr val="545454"/>
                          </a:solidFill>
                          <a:uFillTx/>
                          <a:latin typeface="Flanders Art Sans"/>
                          <a:ea typeface="+mn-ea"/>
                          <a:cs typeface="+mn-cs"/>
                        </a:rPr>
                        <a:t> aanvraag zal mogelijk zijn vanaf midden juli en tot 15 augustus</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4008921710"/>
                  </a:ext>
                </a:extLst>
              </a:tr>
            </a:tbl>
          </a:graphicData>
        </a:graphic>
      </p:graphicFrame>
      <p:sp>
        <p:nvSpPr>
          <p:cNvPr id="3" name="Rechthoek 2">
            <a:extLst>
              <a:ext uri="{FF2B5EF4-FFF2-40B4-BE49-F238E27FC236}">
                <a16:creationId xmlns:a16="http://schemas.microsoft.com/office/drawing/2014/main" id="{FE4CAA0D-3925-4616-8AB4-5929D7F9B1D4}"/>
              </a:ext>
            </a:extLst>
          </p:cNvPr>
          <p:cNvSpPr/>
          <p:nvPr/>
        </p:nvSpPr>
        <p:spPr>
          <a:xfrm>
            <a:off x="5357426" y="6322469"/>
            <a:ext cx="2079031" cy="535531"/>
          </a:xfrm>
          <a:prstGeom prst="rect">
            <a:avLst/>
          </a:prstGeom>
        </p:spPr>
        <p:txBody>
          <a:bodyPr wrap="none">
            <a:spAutoFit/>
          </a:bodyPr>
          <a:lstStyle/>
          <a:p>
            <a:pPr lvl="0" defTabSz="1219170">
              <a:lnSpc>
                <a:spcPct val="90000"/>
              </a:lnSpc>
              <a:spcBef>
                <a:spcPts val="1333"/>
              </a:spcBef>
            </a:pPr>
            <a:r>
              <a:rPr lang="nl-BE" sz="3200" u="sng" dirty="0">
                <a:solidFill>
                  <a:prstClr val="white"/>
                </a:solidFill>
                <a:highlight>
                  <a:srgbClr val="000080"/>
                </a:highlight>
                <a:hlinkClick r:id="rId3">
                  <a:extLst>
                    <a:ext uri="{A12FA001-AC4F-418D-AE19-62706E023703}">
                      <ahyp:hlinkClr xmlns:ahyp="http://schemas.microsoft.com/office/drawing/2018/hyperlinkcolor" val="tx"/>
                    </a:ext>
                  </a:extLst>
                </a:hlinkClick>
              </a:rPr>
              <a:t>MEER INFO</a:t>
            </a:r>
            <a:endParaRPr lang="nl-BE" sz="3200" u="sng" dirty="0">
              <a:solidFill>
                <a:prstClr val="white"/>
              </a:solidFill>
              <a:highlight>
                <a:srgbClr val="000080"/>
              </a:highlight>
            </a:endParaRPr>
          </a:p>
        </p:txBody>
      </p:sp>
    </p:spTree>
    <p:extLst>
      <p:ext uri="{BB962C8B-B14F-4D97-AF65-F5344CB8AC3E}">
        <p14:creationId xmlns:p14="http://schemas.microsoft.com/office/powerpoint/2010/main" val="183306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4184043407"/>
              </p:ext>
            </p:extLst>
          </p:nvPr>
        </p:nvGraphicFramePr>
        <p:xfrm>
          <a:off x="322144" y="689113"/>
          <a:ext cx="11547712" cy="4694841"/>
        </p:xfrm>
        <a:graphic>
          <a:graphicData uri="http://schemas.openxmlformats.org/drawingml/2006/table">
            <a:tbl>
              <a:tblPr firstRow="1" bandRow="1">
                <a:tableStyleId>{2D5ABB26-0587-4C30-8999-92F81FD0307C}</a:tableStyleId>
              </a:tblPr>
              <a:tblGrid>
                <a:gridCol w="2880236">
                  <a:extLst>
                    <a:ext uri="{9D8B030D-6E8A-4147-A177-3AD203B41FA5}">
                      <a16:colId xmlns:a16="http://schemas.microsoft.com/office/drawing/2014/main" val="20000"/>
                    </a:ext>
                  </a:extLst>
                </a:gridCol>
                <a:gridCol w="8667476">
                  <a:extLst>
                    <a:ext uri="{9D8B030D-6E8A-4147-A177-3AD203B41FA5}">
                      <a16:colId xmlns:a16="http://schemas.microsoft.com/office/drawing/2014/main" val="20001"/>
                    </a:ext>
                  </a:extLst>
                </a:gridCol>
              </a:tblGrid>
              <a:tr h="752761">
                <a:tc>
                  <a:txBody>
                    <a:bodyPr/>
                    <a:lstStyle/>
                    <a:p>
                      <a:endParaRPr lang="nl-BE" sz="2100" b="1">
                        <a:latin typeface="FlandersArtSerif-Regular" panose="00000500000000000000" pitchFamily="2"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3200" b="0" i="0" u="none" strike="noStrike" kern="1200" cap="none" spc="0" baseline="0" dirty="0">
                          <a:ln>
                            <a:noFill/>
                          </a:ln>
                          <a:solidFill>
                            <a:srgbClr val="545454"/>
                          </a:solidFill>
                          <a:uFillTx/>
                          <a:latin typeface="Flanders Art Sans"/>
                          <a:ea typeface="+mn-ea"/>
                          <a:cs typeface="+mn-cs"/>
                          <a:sym typeface="Calibri"/>
                        </a:rPr>
                        <a:t>Overbruggingsrecht</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142240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wat</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zelfstandigen die hun activiteit verplicht moesten sluiten of minstens 7 opeenvolgende kalenderdagen volledig onderbreken ingevolge de coronacrisis, hebben recht op een financiële uitkering</a:t>
                      </a:r>
                      <a:endParaRPr lang="en-US"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109728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bedrag</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de maandelijkse uitkering verschilt in functie van de gezinslast: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rPr>
                        <a:t>- volledige uitkering: met gezinslast € 1.614,10 - zonder gezinslast € 1.291,69</a:t>
                      </a:r>
                      <a:br>
                        <a:rPr lang="nl-NL" sz="2100" b="0" i="0" u="none" strike="noStrike" kern="1200" cap="none" spc="0" baseline="0" dirty="0">
                          <a:ln>
                            <a:noFill/>
                          </a:ln>
                          <a:solidFill>
                            <a:srgbClr val="545454"/>
                          </a:solidFill>
                          <a:uFillTx/>
                          <a:latin typeface="Flanders Art Sans"/>
                          <a:ea typeface="+mn-ea"/>
                          <a:cs typeface="+mn-cs"/>
                        </a:rPr>
                      </a:br>
                      <a:r>
                        <a:rPr lang="nl-NL" sz="2100" b="0" i="0" u="none" strike="noStrike" kern="1200" cap="none" spc="0" baseline="0" dirty="0">
                          <a:ln>
                            <a:noFill/>
                          </a:ln>
                          <a:solidFill>
                            <a:srgbClr val="545454"/>
                          </a:solidFill>
                          <a:uFillTx/>
                          <a:latin typeface="Flanders Art Sans"/>
                          <a:ea typeface="+mn-ea"/>
                          <a:cs typeface="+mn-cs"/>
                        </a:rPr>
                        <a:t>- gedeeltelijke uitkering: met gezinslast € 807,05 - zonder gezinslast € 645,85</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142240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wie</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zelfstandige in hoofd- en bijberoep, die: </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2100" b="0" i="0" u="none" strike="noStrike" kern="1200" cap="none" spc="0" baseline="0" dirty="0">
                          <a:ln>
                            <a:noFill/>
                          </a:ln>
                          <a:solidFill>
                            <a:srgbClr val="545454"/>
                          </a:solidFill>
                          <a:uFillTx/>
                          <a:latin typeface="Flanders Art Sans"/>
                          <a:ea typeface="+mn-ea"/>
                          <a:cs typeface="+mn-cs"/>
                        </a:rPr>
                        <a:t>- verplicht moest sluiten door de Nationale Veiligheidsraad ofwel </a:t>
                      </a:r>
                      <a:br>
                        <a:rPr lang="nl-BE" sz="2100" b="0" i="0" u="none" strike="noStrike" kern="1200" cap="none" spc="0" baseline="0" dirty="0">
                          <a:ln>
                            <a:noFill/>
                          </a:ln>
                          <a:solidFill>
                            <a:srgbClr val="545454"/>
                          </a:solidFill>
                          <a:uFillTx/>
                          <a:latin typeface="Flanders Art Sans"/>
                          <a:ea typeface="+mn-ea"/>
                          <a:cs typeface="+mn-cs"/>
                        </a:rPr>
                      </a:br>
                      <a:r>
                        <a:rPr lang="nl-BE" sz="2100" b="0" i="0" u="none" strike="noStrike" kern="1200" cap="none" spc="0" baseline="0" dirty="0">
                          <a:ln>
                            <a:noFill/>
                          </a:ln>
                          <a:solidFill>
                            <a:srgbClr val="545454"/>
                          </a:solidFill>
                          <a:uFillTx/>
                          <a:latin typeface="Flanders Art Sans"/>
                          <a:ea typeface="+mn-ea"/>
                          <a:cs typeface="+mn-cs"/>
                        </a:rPr>
                        <a:t>- niet verplicht moest sluiten maar </a:t>
                      </a:r>
                      <a:r>
                        <a:rPr lang="nl-NL" sz="2100" b="0" i="0" u="none" strike="noStrike" kern="1200" cap="none" spc="0" baseline="0" dirty="0">
                          <a:ln>
                            <a:noFill/>
                          </a:ln>
                          <a:solidFill>
                            <a:srgbClr val="545454"/>
                          </a:solidFill>
                          <a:uFillTx/>
                          <a:latin typeface="Flanders Art Sans"/>
                          <a:ea typeface="+mn-ea"/>
                          <a:cs typeface="+mn-cs"/>
                        </a:rPr>
                        <a:t>zijn activiteit minstens 7 opeenvolgende kalenderdagen volledig onderbreekt door corona </a:t>
                      </a:r>
                      <a:endParaRPr lang="nl-BE"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bl>
          </a:graphicData>
        </a:graphic>
      </p:graphicFrame>
    </p:spTree>
    <p:extLst>
      <p:ext uri="{BB962C8B-B14F-4D97-AF65-F5344CB8AC3E}">
        <p14:creationId xmlns:p14="http://schemas.microsoft.com/office/powerpoint/2010/main" val="387028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285060078"/>
              </p:ext>
            </p:extLst>
          </p:nvPr>
        </p:nvGraphicFramePr>
        <p:xfrm>
          <a:off x="322144" y="156560"/>
          <a:ext cx="11547712" cy="3567081"/>
        </p:xfrm>
        <a:graphic>
          <a:graphicData uri="http://schemas.openxmlformats.org/drawingml/2006/table">
            <a:tbl>
              <a:tblPr firstRow="1" bandRow="1">
                <a:tableStyleId>{2D5ABB26-0587-4C30-8999-92F81FD0307C}</a:tableStyleId>
              </a:tblPr>
              <a:tblGrid>
                <a:gridCol w="2880236">
                  <a:extLst>
                    <a:ext uri="{9D8B030D-6E8A-4147-A177-3AD203B41FA5}">
                      <a16:colId xmlns:a16="http://schemas.microsoft.com/office/drawing/2014/main" val="20000"/>
                    </a:ext>
                  </a:extLst>
                </a:gridCol>
                <a:gridCol w="8667476">
                  <a:extLst>
                    <a:ext uri="{9D8B030D-6E8A-4147-A177-3AD203B41FA5}">
                      <a16:colId xmlns:a16="http://schemas.microsoft.com/office/drawing/2014/main" val="20001"/>
                    </a:ext>
                  </a:extLst>
                </a:gridCol>
              </a:tblGrid>
              <a:tr h="752761">
                <a:tc>
                  <a:txBody>
                    <a:bodyPr/>
                    <a:lstStyle/>
                    <a:p>
                      <a:endParaRPr lang="nl-BE" sz="2100" b="1">
                        <a:latin typeface="FlandersArtSerif-Regular" panose="00000500000000000000" pitchFamily="2"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3200" b="0" i="0" u="none" strike="noStrike" kern="1200" cap="none" spc="0" baseline="0" dirty="0">
                          <a:ln>
                            <a:noFill/>
                          </a:ln>
                          <a:solidFill>
                            <a:srgbClr val="545454"/>
                          </a:solidFill>
                          <a:uFillTx/>
                          <a:latin typeface="Flanders Art Sans"/>
                          <a:ea typeface="+mn-ea"/>
                          <a:cs typeface="+mn-cs"/>
                          <a:sym typeface="Calibri"/>
                        </a:rPr>
                        <a:t>Overbruggingsrecht</a:t>
                      </a: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77216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looptijd</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100" b="0" i="0" u="none" strike="noStrike" kern="1200" cap="none" spc="0" baseline="0" dirty="0">
                          <a:ln>
                            <a:noFill/>
                          </a:ln>
                          <a:solidFill>
                            <a:srgbClr val="545454"/>
                          </a:solidFill>
                          <a:uFillTx/>
                          <a:latin typeface="Flanders Art Sans"/>
                          <a:ea typeface="+mn-ea"/>
                          <a:cs typeface="+mn-cs"/>
                          <a:sym typeface="Calibri"/>
                        </a:rPr>
                        <a:t>zal worden verlengd voor de maanden juli en augustus 2020.  </a:t>
                      </a:r>
                      <a:br>
                        <a:rPr lang="nl-NL" sz="2100" b="0" i="0" u="none" strike="noStrike" kern="1200" cap="none" spc="0" baseline="0" dirty="0">
                          <a:ln>
                            <a:noFill/>
                          </a:ln>
                          <a:solidFill>
                            <a:srgbClr val="545454"/>
                          </a:solidFill>
                          <a:uFillTx/>
                          <a:latin typeface="Flanders Art Sans"/>
                          <a:ea typeface="+mn-ea"/>
                          <a:cs typeface="+mn-cs"/>
                          <a:sym typeface="Calibri"/>
                        </a:rPr>
                      </a:br>
                      <a:r>
                        <a:rPr lang="nl-NL" sz="2100" b="0" i="0" u="none" strike="noStrike" kern="1200" cap="none" spc="0" baseline="0" dirty="0">
                          <a:ln>
                            <a:noFill/>
                          </a:ln>
                          <a:solidFill>
                            <a:srgbClr val="545454"/>
                          </a:solidFill>
                          <a:uFillTx/>
                          <a:latin typeface="Flanders Art Sans"/>
                          <a:ea typeface="+mn-ea"/>
                          <a:cs typeface="+mn-cs"/>
                          <a:sym typeface="Calibri"/>
                        </a:rPr>
                        <a:t>Mogelijks verlenging tot eind 2020 (moet nog worden bevestigd)</a:t>
                      </a:r>
                      <a:endParaRPr lang="nl-BE" sz="2100" b="0" i="0" u="none" strike="noStrike" kern="1200" cap="none" spc="0" baseline="0" dirty="0">
                        <a:ln>
                          <a:noFill/>
                        </a:ln>
                        <a:solidFill>
                          <a:srgbClr val="545454"/>
                        </a:solidFill>
                        <a:uFillTx/>
                        <a:latin typeface="Flanders Art Sans"/>
                        <a:ea typeface="+mn-ea"/>
                        <a:cs typeface="+mn-cs"/>
                        <a:sym typeface="Calibri"/>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1747520">
                <a:tc>
                  <a:txBody>
                    <a:bodyPr/>
                    <a:lstStyle/>
                    <a:p>
                      <a:pPr marL="0" algn="r" defTabSz="457200" rtl="0" eaLnBrk="1" latinLnBrk="0" hangingPunct="1"/>
                      <a:r>
                        <a:rPr lang="nl-BE" sz="2100" b="1" i="0" u="none" strike="noStrike" kern="1200" cap="none" spc="0" baseline="0" dirty="0">
                          <a:ln>
                            <a:noFill/>
                          </a:ln>
                          <a:solidFill>
                            <a:srgbClr val="545454"/>
                          </a:solidFill>
                          <a:uFillTx/>
                          <a:latin typeface="Flanders Art Sans"/>
                          <a:ea typeface="+mn-ea"/>
                          <a:cs typeface="+mn-cs"/>
                        </a:rPr>
                        <a:t>aanvragen &amp; info</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2100" b="0" i="0" u="none" strike="noStrike" kern="1200" cap="none" spc="0" baseline="0" dirty="0" err="1">
                          <a:ln>
                            <a:noFill/>
                          </a:ln>
                          <a:solidFill>
                            <a:srgbClr val="545454"/>
                          </a:solidFill>
                          <a:uFillTx/>
                          <a:latin typeface="Flanders Art Sans"/>
                          <a:ea typeface="+mn-ea"/>
                          <a:cs typeface="+mn-cs"/>
                        </a:rPr>
                        <a:t>Federale</a:t>
                      </a:r>
                      <a:r>
                        <a:rPr lang="en-US" sz="2100" b="0" i="0" u="none" strike="noStrike" kern="1200" cap="none" spc="0" baseline="0" dirty="0">
                          <a:ln>
                            <a:noFill/>
                          </a:ln>
                          <a:solidFill>
                            <a:srgbClr val="545454"/>
                          </a:solidFill>
                          <a:uFillTx/>
                          <a:latin typeface="Flanders Art Sans"/>
                          <a:ea typeface="+mn-ea"/>
                          <a:cs typeface="+mn-cs"/>
                        </a:rPr>
                        <a:t> </a:t>
                      </a:r>
                      <a:r>
                        <a:rPr lang="en-US" sz="2100" b="0" i="0" u="none" strike="noStrike" kern="1200" cap="none" spc="0" baseline="0" dirty="0" err="1">
                          <a:ln>
                            <a:noFill/>
                          </a:ln>
                          <a:solidFill>
                            <a:srgbClr val="545454"/>
                          </a:solidFill>
                          <a:uFillTx/>
                          <a:latin typeface="Flanders Art Sans"/>
                          <a:ea typeface="+mn-ea"/>
                          <a:cs typeface="+mn-cs"/>
                        </a:rPr>
                        <a:t>maatregel</a:t>
                      </a:r>
                      <a:r>
                        <a:rPr lang="en-US" sz="2100" b="0" i="0" u="none" strike="noStrike" kern="1200" cap="none" spc="0" baseline="0" dirty="0">
                          <a:ln>
                            <a:noFill/>
                          </a:ln>
                          <a:solidFill>
                            <a:srgbClr val="545454"/>
                          </a:solidFill>
                          <a:uFillTx/>
                          <a:latin typeface="Flanders Art Sans"/>
                          <a:ea typeface="+mn-ea"/>
                          <a:cs typeface="+mn-cs"/>
                        </a:rPr>
                        <a:t>. </a:t>
                      </a:r>
                      <a:r>
                        <a:rPr lang="en-US" sz="2100" b="0" i="0" u="none" strike="noStrike" kern="1200" cap="none" spc="0" baseline="0" dirty="0" err="1">
                          <a:ln>
                            <a:noFill/>
                          </a:ln>
                          <a:solidFill>
                            <a:srgbClr val="545454"/>
                          </a:solidFill>
                          <a:uFillTx/>
                          <a:latin typeface="Flanders Art Sans"/>
                          <a:ea typeface="+mn-ea"/>
                          <a:cs typeface="+mn-cs"/>
                        </a:rPr>
                        <a:t>Aanvraagformulier</a:t>
                      </a:r>
                      <a:r>
                        <a:rPr lang="en-US" sz="2100" b="0" i="0" u="none" strike="noStrike" kern="1200" cap="none" spc="0" baseline="0" dirty="0">
                          <a:ln>
                            <a:noFill/>
                          </a:ln>
                          <a:solidFill>
                            <a:srgbClr val="545454"/>
                          </a:solidFill>
                          <a:uFillTx/>
                          <a:latin typeface="Flanders Art Sans"/>
                          <a:ea typeface="+mn-ea"/>
                          <a:cs typeface="+mn-cs"/>
                        </a:rPr>
                        <a:t> op </a:t>
                      </a:r>
                      <a:r>
                        <a:rPr lang="en-US" sz="2100" b="0" i="0" u="none" strike="noStrike" kern="1200" cap="none" spc="0" baseline="0" dirty="0" err="1">
                          <a:ln>
                            <a:noFill/>
                          </a:ln>
                          <a:solidFill>
                            <a:srgbClr val="545454"/>
                          </a:solidFill>
                          <a:uFillTx/>
                          <a:latin typeface="Flanders Art Sans"/>
                          <a:ea typeface="+mn-ea"/>
                          <a:cs typeface="+mn-cs"/>
                        </a:rPr>
                        <a:t>te</a:t>
                      </a:r>
                      <a:r>
                        <a:rPr lang="en-US" sz="2100" b="0" i="0" u="none" strike="noStrike" kern="1200" cap="none" spc="0" baseline="0" dirty="0">
                          <a:ln>
                            <a:noFill/>
                          </a:ln>
                          <a:solidFill>
                            <a:srgbClr val="545454"/>
                          </a:solidFill>
                          <a:uFillTx/>
                          <a:latin typeface="Flanders Art Sans"/>
                          <a:ea typeface="+mn-ea"/>
                          <a:cs typeface="+mn-cs"/>
                        </a:rPr>
                        <a:t> </a:t>
                      </a:r>
                      <a:r>
                        <a:rPr lang="en-US" sz="2100" b="0" i="0" u="none" strike="noStrike" kern="1200" cap="none" spc="0" baseline="0" dirty="0" err="1">
                          <a:ln>
                            <a:noFill/>
                          </a:ln>
                          <a:solidFill>
                            <a:srgbClr val="545454"/>
                          </a:solidFill>
                          <a:uFillTx/>
                          <a:latin typeface="Flanders Art Sans"/>
                          <a:ea typeface="+mn-ea"/>
                          <a:cs typeface="+mn-cs"/>
                        </a:rPr>
                        <a:t>sturen</a:t>
                      </a:r>
                      <a:r>
                        <a:rPr lang="en-US" sz="2100" b="0" i="0" u="none" strike="noStrike" kern="1200" cap="none" spc="0" baseline="0" dirty="0">
                          <a:ln>
                            <a:noFill/>
                          </a:ln>
                          <a:solidFill>
                            <a:srgbClr val="545454"/>
                          </a:solidFill>
                          <a:uFillTx/>
                          <a:latin typeface="Flanders Art Sans"/>
                          <a:ea typeface="+mn-ea"/>
                          <a:cs typeface="+mn-cs"/>
                        </a:rPr>
                        <a:t> </a:t>
                      </a:r>
                      <a:r>
                        <a:rPr lang="en-US" sz="2100" b="0" i="0" u="none" strike="noStrike" kern="1200" cap="none" spc="0" baseline="0" dirty="0" err="1">
                          <a:ln>
                            <a:noFill/>
                          </a:ln>
                          <a:solidFill>
                            <a:srgbClr val="545454"/>
                          </a:solidFill>
                          <a:uFillTx/>
                          <a:latin typeface="Flanders Art Sans"/>
                          <a:ea typeface="+mn-ea"/>
                          <a:cs typeface="+mn-cs"/>
                        </a:rPr>
                        <a:t>naar</a:t>
                      </a:r>
                      <a:r>
                        <a:rPr lang="en-US" sz="2100" b="0" i="0" u="none" strike="noStrike" kern="1200" cap="none" spc="0" baseline="0" dirty="0">
                          <a:ln>
                            <a:noFill/>
                          </a:ln>
                          <a:solidFill>
                            <a:srgbClr val="545454"/>
                          </a:solidFill>
                          <a:uFillTx/>
                          <a:latin typeface="Flanders Art Sans"/>
                          <a:ea typeface="+mn-ea"/>
                          <a:cs typeface="+mn-cs"/>
                        </a:rPr>
                        <a:t> </a:t>
                      </a:r>
                      <a:r>
                        <a:rPr lang="en-US" sz="2100" b="0" i="0" u="none" strike="noStrike" kern="1200" cap="none" spc="0" baseline="0" dirty="0" err="1">
                          <a:ln>
                            <a:noFill/>
                          </a:ln>
                          <a:solidFill>
                            <a:srgbClr val="545454"/>
                          </a:solidFill>
                          <a:uFillTx/>
                          <a:latin typeface="Flanders Art Sans"/>
                          <a:ea typeface="+mn-ea"/>
                          <a:cs typeface="+mn-cs"/>
                        </a:rPr>
                        <a:t>sociaal</a:t>
                      </a:r>
                      <a:r>
                        <a:rPr lang="en-US" sz="2100" b="0" i="0" u="none" strike="noStrike" kern="1200" cap="none" spc="0" baseline="0" dirty="0">
                          <a:ln>
                            <a:noFill/>
                          </a:ln>
                          <a:solidFill>
                            <a:srgbClr val="545454"/>
                          </a:solidFill>
                          <a:uFillTx/>
                          <a:latin typeface="Flanders Art Sans"/>
                          <a:ea typeface="+mn-ea"/>
                          <a:cs typeface="+mn-cs"/>
                        </a:rPr>
                        <a:t> </a:t>
                      </a:r>
                      <a:r>
                        <a:rPr lang="en-US" sz="2100" b="0" i="0" u="none" strike="noStrike" kern="1200" cap="none" spc="0" baseline="0" dirty="0" err="1">
                          <a:ln>
                            <a:noFill/>
                          </a:ln>
                          <a:solidFill>
                            <a:srgbClr val="545454"/>
                          </a:solidFill>
                          <a:uFillTx/>
                          <a:latin typeface="Flanders Art Sans"/>
                          <a:ea typeface="+mn-ea"/>
                          <a:cs typeface="+mn-cs"/>
                        </a:rPr>
                        <a:t>verzekersfonds</a:t>
                      </a:r>
                      <a:endParaRPr lang="en-US" sz="2100" b="0" i="0" u="none" strike="noStrike" kern="1200" cap="none" spc="0" baseline="0" dirty="0">
                        <a:ln>
                          <a:noFill/>
                        </a:ln>
                        <a:solidFill>
                          <a:srgbClr val="545454"/>
                        </a:solidFill>
                        <a:uFillTx/>
                        <a:latin typeface="Flanders Art Sans"/>
                        <a:ea typeface="+mn-ea"/>
                        <a:cs typeface="+mn-cs"/>
                        <a:hlinkClick r:id="rId3"/>
                      </a:endParaRPr>
                    </a:p>
                    <a:p>
                      <a:r>
                        <a:rPr lang="en-US" sz="2100" b="0" i="0" u="none" strike="noStrike" kern="1200" cap="none" spc="0" baseline="0" dirty="0">
                          <a:ln>
                            <a:noFill/>
                          </a:ln>
                          <a:solidFill>
                            <a:srgbClr val="545454"/>
                          </a:solidFill>
                          <a:uFillTx/>
                          <a:latin typeface="Flanders Art Sans"/>
                          <a:ea typeface="+mn-ea"/>
                          <a:cs typeface="+mn-cs"/>
                          <a:hlinkClick r:id="rId3"/>
                        </a:rPr>
                        <a:t>https://www.vlaio.be/nl/subsidies-financiering/subsidiedatabank/overbruggingsrecht-voor-zelfstandigen-coronavirus</a:t>
                      </a:r>
                      <a:endParaRPr lang="en-US" sz="2100" b="0" i="0" u="none" strike="noStrike" kern="1200" cap="none" spc="0" baseline="0" dirty="0">
                        <a:ln>
                          <a:noFill/>
                        </a:ln>
                        <a:solidFill>
                          <a:srgbClr val="545454"/>
                        </a:solidFill>
                        <a:uFillTx/>
                        <a:latin typeface="Flanders Art Sans"/>
                        <a:ea typeface="+mn-ea"/>
                        <a:cs typeface="+mn-cs"/>
                      </a:endParaRPr>
                    </a:p>
                    <a:p>
                      <a:endParaRPr lang="en-US" sz="2100" b="0" i="0" u="none" strike="noStrike" kern="1200" cap="none" spc="0" baseline="0" dirty="0">
                        <a:ln>
                          <a:noFill/>
                        </a:ln>
                        <a:solidFill>
                          <a:srgbClr val="545454"/>
                        </a:solidFill>
                        <a:uFillTx/>
                        <a:latin typeface="Flanders Art Sans"/>
                        <a:ea typeface="+mn-ea"/>
                        <a:cs typeface="+mn-cs"/>
                      </a:endParaRPr>
                    </a:p>
                  </a:txBody>
                  <a:tcPr marL="121920" marR="121920" marT="60960" marB="60960"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
        <p:nvSpPr>
          <p:cNvPr id="2" name="Tekstvak 1">
            <a:extLst>
              <a:ext uri="{FF2B5EF4-FFF2-40B4-BE49-F238E27FC236}">
                <a16:creationId xmlns:a16="http://schemas.microsoft.com/office/drawing/2014/main" id="{41ABAA74-C103-41C3-A4D7-A166939CFA27}"/>
              </a:ext>
            </a:extLst>
          </p:cNvPr>
          <p:cNvSpPr txBox="1"/>
          <p:nvPr/>
        </p:nvSpPr>
        <p:spPr>
          <a:xfrm>
            <a:off x="322146" y="3654896"/>
            <a:ext cx="11547711" cy="2061718"/>
          </a:xfrm>
          <a:prstGeom prst="rect">
            <a:avLst/>
          </a:prstGeom>
          <a:noFill/>
        </p:spPr>
        <p:txBody>
          <a:bodyPr wrap="square" rtlCol="0">
            <a:spAutoFit/>
          </a:bodyPr>
          <a:lstStyle/>
          <a:p>
            <a:pPr defTabSz="609585"/>
            <a:r>
              <a:rPr lang="nl-NL" sz="2133" dirty="0">
                <a:solidFill>
                  <a:srgbClr val="545454"/>
                </a:solidFill>
                <a:latin typeface="Flanders Art Sans"/>
              </a:rPr>
              <a:t>Daarnaast zal er een apart overbruggingsrecht worden voorzien ter ondersteuning van de zelfstandigen tijdens hun heropstart. Deze '</a:t>
            </a:r>
            <a:r>
              <a:rPr lang="nl-NL" sz="2133" b="1" dirty="0">
                <a:solidFill>
                  <a:srgbClr val="545454"/>
                </a:solidFill>
                <a:latin typeface="Flanders Art Sans"/>
              </a:rPr>
              <a:t>Relance-uitkering</a:t>
            </a:r>
            <a:r>
              <a:rPr lang="nl-NL" sz="2133" dirty="0">
                <a:solidFill>
                  <a:srgbClr val="545454"/>
                </a:solidFill>
                <a:latin typeface="Flanders Art Sans"/>
              </a:rPr>
              <a:t>' (heropstart-overbruggingsrecht) zal even hoog zijn als het crisis-overbruggingsrecht. Het richt zich tot de ondernemers waarvan de activiteit op 3 mei 2020 nog verplicht gesloten was of verboden én waarvan de omzet of bestellingen tijdens het tweede kwartaal van dit jaar met minstens 10% t.o.v. dezelfde periode vorig jaar zijn gedaald. </a:t>
            </a:r>
            <a:br>
              <a:rPr lang="nl-NL" sz="2133" dirty="0">
                <a:solidFill>
                  <a:srgbClr val="545454"/>
                </a:solidFill>
                <a:latin typeface="Flanders Art Sans"/>
              </a:rPr>
            </a:br>
            <a:r>
              <a:rPr lang="nl-NL" sz="2133" dirty="0">
                <a:solidFill>
                  <a:srgbClr val="545454"/>
                </a:solidFill>
                <a:latin typeface="Flanders Art Sans"/>
              </a:rPr>
              <a:t>Deze maatregel moet nog verder worden uitgewerkt. </a:t>
            </a:r>
            <a:endParaRPr lang="nl-BE" sz="2133" dirty="0">
              <a:solidFill>
                <a:srgbClr val="545454"/>
              </a:solidFill>
              <a:latin typeface="Flanders Art Sans"/>
            </a:endParaRPr>
          </a:p>
        </p:txBody>
      </p:sp>
    </p:spTree>
    <p:extLst>
      <p:ext uri="{BB962C8B-B14F-4D97-AF65-F5344CB8AC3E}">
        <p14:creationId xmlns:p14="http://schemas.microsoft.com/office/powerpoint/2010/main" val="2328580504"/>
      </p:ext>
    </p:extLst>
  </p:cSld>
  <p:clrMapOvr>
    <a:masterClrMapping/>
  </p:clrMapOvr>
</p:sld>
</file>

<file path=ppt/theme/theme1.xml><?xml version="1.0" encoding="utf-8"?>
<a:theme xmlns:a="http://schemas.openxmlformats.org/drawingml/2006/main" name="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02_TEKSTSLIDES_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1_TITELSLIDES_BASIS">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_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CD4F2EF3D94C4F98BD4B929959DBDB" ma:contentTypeVersion="13" ma:contentTypeDescription="Een nieuw document maken." ma:contentTypeScope="" ma:versionID="b57e84eebcb5c6f1f81549eabf521fc5">
  <xsd:schema xmlns:xsd="http://www.w3.org/2001/XMLSchema" xmlns:xs="http://www.w3.org/2001/XMLSchema" xmlns:p="http://schemas.microsoft.com/office/2006/metadata/properties" xmlns:ns3="5250967d-72ae-4606-ba86-648ba2e17e22" xmlns:ns4="5c0a139a-4f2a-4964-9659-0a52a50ac5aa" targetNamespace="http://schemas.microsoft.com/office/2006/metadata/properties" ma:root="true" ma:fieldsID="ff4d69c520b52d836921d126c97a1e8a" ns3:_="" ns4:_="">
    <xsd:import namespace="5250967d-72ae-4606-ba86-648ba2e17e22"/>
    <xsd:import namespace="5c0a139a-4f2a-4964-9659-0a52a50ac5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0967d-72ae-4606-ba86-648ba2e17e2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a139a-4f2a-4964-9659-0a52a50ac5a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66325C-C30D-491D-9827-556438A52D13}">
  <ds:schemaRefs>
    <ds:schemaRef ds:uri="http://schemas.microsoft.com/sharepoint/v3/contenttype/forms"/>
  </ds:schemaRefs>
</ds:datastoreItem>
</file>

<file path=customXml/itemProps2.xml><?xml version="1.0" encoding="utf-8"?>
<ds:datastoreItem xmlns:ds="http://schemas.openxmlformats.org/officeDocument/2006/customXml" ds:itemID="{0C8D5FA9-2BFB-42D3-8601-B2DCAFB11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0967d-72ae-4606-ba86-648ba2e17e22"/>
    <ds:schemaRef ds:uri="5c0a139a-4f2a-4964-9659-0a52a50ac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60C46-D81E-4C23-BA0D-24979BAE66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TotalTime>
  <Words>2701</Words>
  <Application>Microsoft Office PowerPoint</Application>
  <PresentationFormat>Breedbeeld</PresentationFormat>
  <Paragraphs>399</Paragraphs>
  <Slides>45</Slides>
  <Notes>42</Notes>
  <HiddenSlides>0</HiddenSlides>
  <MMClips>0</MMClips>
  <ScaleCrop>false</ScaleCrop>
  <HeadingPairs>
    <vt:vector size="6" baseType="variant">
      <vt:variant>
        <vt:lpstr>Gebruikte lettertypen</vt:lpstr>
      </vt:variant>
      <vt:variant>
        <vt:i4>15</vt:i4>
      </vt:variant>
      <vt:variant>
        <vt:lpstr>Thema</vt:lpstr>
      </vt:variant>
      <vt:variant>
        <vt:i4>6</vt:i4>
      </vt:variant>
      <vt:variant>
        <vt:lpstr>Diatitels</vt:lpstr>
      </vt:variant>
      <vt:variant>
        <vt:i4>45</vt:i4>
      </vt:variant>
    </vt:vector>
  </HeadingPairs>
  <TitlesOfParts>
    <vt:vector size="66" baseType="lpstr">
      <vt:lpstr>Arial</vt:lpstr>
      <vt:lpstr>Calibri</vt:lpstr>
      <vt:lpstr>Calibri Light</vt:lpstr>
      <vt:lpstr>Flanders Art Sans</vt:lpstr>
      <vt:lpstr>Flanders Art Sans Medium</vt:lpstr>
      <vt:lpstr>FlandersArtSans-Bold</vt:lpstr>
      <vt:lpstr>FlandersArtSans-Regular</vt:lpstr>
      <vt:lpstr>FlandersArtSerif-Bold</vt:lpstr>
      <vt:lpstr>FlandersArtSerif-Regular</vt:lpstr>
      <vt:lpstr>Helvetica</vt:lpstr>
      <vt:lpstr>Lucida Grande</vt:lpstr>
      <vt:lpstr>Symbol</vt:lpstr>
      <vt:lpstr>Verdana</vt:lpstr>
      <vt:lpstr>Wingdings</vt:lpstr>
      <vt:lpstr>Wingdings 3</vt:lpstr>
      <vt:lpstr>Met patroon</vt:lpstr>
      <vt:lpstr>02_TEKSTSLIDES_BASIS</vt:lpstr>
      <vt:lpstr>01_TITELSLIDES_BASIS</vt:lpstr>
      <vt:lpstr>4_Blauw</vt:lpstr>
      <vt:lpstr>1_Met patroon</vt:lpstr>
      <vt:lpstr>2_Met patroon</vt:lpstr>
      <vt:lpstr>Steunmaatregelen  Coronacrisis</vt:lpstr>
      <vt:lpstr>PowerPoint-presentatie</vt:lpstr>
      <vt:lpstr>PowerPoint-presentatie</vt:lpstr>
      <vt:lpstr>Corona</vt:lpstr>
      <vt:lpstr>PowerPoint-presentatie</vt:lpstr>
      <vt:lpstr>PowerPoint-presentatie</vt:lpstr>
      <vt:lpstr>PowerPoint-presentatie</vt:lpstr>
      <vt:lpstr>PowerPoint-presentatie</vt:lpstr>
      <vt:lpstr>PowerPoint-presentatie</vt:lpstr>
      <vt:lpstr>Sectorale en </vt:lpstr>
      <vt:lpstr>Sectorale maatregelen</vt:lpstr>
      <vt:lpstr>Regionale maatregelen</vt:lpstr>
      <vt:lpstr>Fiscale</vt:lpstr>
      <vt:lpstr>Fiscale maatregelen (Federaal en Vlaams)</vt:lpstr>
      <vt:lpstr>Fiscale maatregelen (Federaal en Vlaams)</vt:lpstr>
      <vt:lpstr>Fiscale maatregelen (Federaal)</vt:lpstr>
      <vt:lpstr>Fiscale maatregelen (Federaal en Vlaams)</vt:lpstr>
      <vt:lpstr>Maatregelen</vt:lpstr>
      <vt:lpstr>Maatregelen voor werkgevers (Federaal)</vt:lpstr>
      <vt:lpstr>Steunmogelijkheden</vt:lpstr>
      <vt:lpstr>PowerPoint-presentatie</vt:lpstr>
      <vt:lpstr>Financieringsmaatregelen Coronacrisis</vt:lpstr>
      <vt:lpstr>PowerPoint-presentatie</vt:lpstr>
      <vt:lpstr>PowerPoint-presentatie</vt:lpstr>
      <vt:lpstr>Acute</vt:lpstr>
      <vt:lpstr>PowerPoint-presentatie</vt:lpstr>
      <vt:lpstr>PowerPoint-presentatie</vt:lpstr>
      <vt:lpstr>Heropbouw</vt:lpstr>
      <vt:lpstr>PowerPoint-presentatie</vt:lpstr>
      <vt:lpstr>Winwinlening wordt uitgebreid </vt:lpstr>
      <vt:lpstr>PowerPoint-presentatie</vt:lpstr>
      <vt:lpstr>PowerPoint-presentatie</vt:lpstr>
      <vt:lpstr>PowerPoint-presentatie</vt:lpstr>
      <vt:lpstr>PowerPoint-presentatie</vt:lpstr>
      <vt:lpstr>Extra</vt:lpstr>
      <vt:lpstr>PowerPoint-presentatie</vt:lpstr>
      <vt:lpstr>PowerPoint-presentatie</vt:lpstr>
      <vt:lpstr>PowerPoint-presentatie</vt:lpstr>
      <vt:lpstr>PowerPoint-presentatie</vt:lpstr>
      <vt:lpstr>Handelshuurlening</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Refresh</dc:title>
  <dc:creator>Teurrekens Jan - Voka KVK Oost-Vlaanderen</dc:creator>
  <cp:lastModifiedBy>Peys Kurt</cp:lastModifiedBy>
  <cp:revision>323</cp:revision>
  <dcterms:created xsi:type="dcterms:W3CDTF">2016-09-30T08:28:06Z</dcterms:created>
  <dcterms:modified xsi:type="dcterms:W3CDTF">2020-06-28T19:45:40Z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0x010100B8CD4F2EF3D94C4F98BD4B929959DBDB</vt:lpwstr>
  </property>
</Properties>
</file>