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1" r:id="rId3"/>
    <p:sldMasterId id="2147483679" r:id="rId4"/>
  </p:sldMasterIdLst>
  <p:notesMasterIdLst>
    <p:notesMasterId r:id="rId29"/>
  </p:notesMasterIdLst>
  <p:sldIdLst>
    <p:sldId id="351" r:id="rId5"/>
    <p:sldId id="437" r:id="rId6"/>
    <p:sldId id="339" r:id="rId7"/>
    <p:sldId id="286" r:id="rId8"/>
    <p:sldId id="424" r:id="rId9"/>
    <p:sldId id="425" r:id="rId10"/>
    <p:sldId id="426" r:id="rId11"/>
    <p:sldId id="427" r:id="rId12"/>
    <p:sldId id="409" r:id="rId13"/>
    <p:sldId id="334" r:id="rId14"/>
    <p:sldId id="360" r:id="rId15"/>
    <p:sldId id="428" r:id="rId16"/>
    <p:sldId id="358" r:id="rId17"/>
    <p:sldId id="352" r:id="rId18"/>
    <p:sldId id="410" r:id="rId19"/>
    <p:sldId id="420" r:id="rId20"/>
    <p:sldId id="421" r:id="rId21"/>
    <p:sldId id="429" r:id="rId22"/>
    <p:sldId id="430" r:id="rId23"/>
    <p:sldId id="422" r:id="rId24"/>
    <p:sldId id="812" r:id="rId25"/>
    <p:sldId id="813" r:id="rId26"/>
    <p:sldId id="814" r:id="rId27"/>
    <p:sldId id="337" r:id="rId28"/>
  </p:sldIdLst>
  <p:sldSz cx="12192000" cy="6858000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y Bruyland" initials="EB" lastIdx="7" clrIdx="0">
    <p:extLst>
      <p:ext uri="{19B8F6BF-5375-455C-9EA6-DF929625EA0E}">
        <p15:presenceInfo xmlns:p15="http://schemas.microsoft.com/office/powerpoint/2012/main" userId="S::Evy.Bruyland@pmv.eu::92b0b81a-060f-4297-b1b1-e12dcbe813d1" providerId="AD"/>
      </p:ext>
    </p:extLst>
  </p:cmAuthor>
  <p:cmAuthor id="2" name="Jan Verbelen" initials="JV" lastIdx="1" clrIdx="1">
    <p:extLst>
      <p:ext uri="{19B8F6BF-5375-455C-9EA6-DF929625EA0E}">
        <p15:presenceInfo xmlns:p15="http://schemas.microsoft.com/office/powerpoint/2012/main" userId="S::Jan.Verbelen@pmv.eu::939d0c86-edfd-4021-b02b-8fbbb626cd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6BCB4"/>
    <a:srgbClr val="653E91"/>
    <a:srgbClr val="8162A7"/>
    <a:srgbClr val="BFB5D9"/>
    <a:srgbClr val="7A66AD"/>
    <a:srgbClr val="62489D"/>
    <a:srgbClr val="2EB5B2"/>
    <a:srgbClr val="6CCBC9"/>
    <a:srgbClr val="6A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8041" autoAdjust="0"/>
  </p:normalViewPr>
  <p:slideViewPr>
    <p:cSldViewPr snapToGrid="0">
      <p:cViewPr varScale="1">
        <p:scale>
          <a:sx n="72" d="100"/>
          <a:sy n="72" d="100"/>
        </p:scale>
        <p:origin x="106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BF92D-DC5C-5D4F-B0D5-46193DD49D2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DF8B-7221-C94B-8070-7793BF8E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8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1670906" y="1458182"/>
            <a:ext cx="8872762" cy="2724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nl-NL" sz="4800" b="1" u="sng" kern="1200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TITEL PRESENTATIE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6532520" y="3923696"/>
            <a:ext cx="2861999" cy="47875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400" b="0" i="1">
                <a:solidFill>
                  <a:schemeClr val="accent1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nl-BE" dirty="0"/>
              <a:t>Functie</a:t>
            </a:r>
          </a:p>
        </p:txBody>
      </p:sp>
      <p:sp>
        <p:nvSpPr>
          <p:cNvPr id="5" name="Tijdelijke aanduiding voor tekst 2"/>
          <p:cNvSpPr>
            <a:spLocks noGrp="1"/>
          </p:cNvSpPr>
          <p:nvPr>
            <p:ph idx="11" hasCustomPrompt="1"/>
          </p:nvPr>
        </p:nvSpPr>
        <p:spPr>
          <a:xfrm>
            <a:off x="2882461" y="3914269"/>
            <a:ext cx="3650059" cy="499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None/>
              <a:defRPr lang="nl-NL" sz="2400" b="0" i="1" u="none" kern="1200" baseline="0" dirty="0" smtClean="0">
                <a:solidFill>
                  <a:schemeClr val="accent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06" y="1454682"/>
            <a:ext cx="8872762" cy="2751000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 userDrawn="1"/>
        </p:nvCxnSpPr>
        <p:spPr>
          <a:xfrm>
            <a:off x="6532520" y="3904842"/>
            <a:ext cx="0" cy="5303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957AD07-B6BD-464D-B58F-B919F167E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87" y="5913715"/>
            <a:ext cx="1058627" cy="5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5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dia paars">
    <p:bg>
      <p:bgPr>
        <a:solidFill>
          <a:srgbClr val="816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20000"/>
              <a:buFontTx/>
              <a:buBlip>
                <a:blip r:embed="rId2"/>
              </a:buBlip>
              <a:defRPr sz="1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600" b="0" i="1">
                <a:solidFill>
                  <a:schemeClr val="bg1"/>
                </a:solidFill>
                <a:latin typeface="Century Schoolbook" panose="02040604050505020304" pitchFamily="18" charset="0"/>
              </a:defRPr>
            </a:lvl2pPr>
            <a:lvl3pPr marL="1143000" indent="-228600">
              <a:buFontTx/>
              <a:buBlip>
                <a:blip r:embed="rId3"/>
              </a:buBlip>
              <a:defRPr sz="1400" b="0" i="1">
                <a:solidFill>
                  <a:schemeClr val="bg1"/>
                </a:solidFill>
                <a:latin typeface="Century Schoolbook" panose="02040604050505020304" pitchFamily="18" charset="0"/>
              </a:defRPr>
            </a:lvl3pPr>
            <a:lvl4pPr>
              <a:defRPr sz="1200" b="0" i="1" u="none">
                <a:solidFill>
                  <a:schemeClr val="bg1"/>
                </a:solidFill>
                <a:latin typeface="Century Schoolbook" panose="02040604050505020304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820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54" y="4001294"/>
            <a:ext cx="10424181" cy="30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7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 - paars">
    <p:bg>
      <p:bgPr>
        <a:solidFill>
          <a:srgbClr val="816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4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1707689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46501-9C06-CA4E-83BB-2EF668D13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87" y="5913715"/>
            <a:ext cx="1058627" cy="5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5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dia - Tekst">
    <p:bg>
      <p:bgPr>
        <a:blipFill dpi="0" rotWithShape="1">
          <a:blip r:embed="rId2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20000"/>
              <a:buFontTx/>
              <a:buBlip>
                <a:blip r:embed="rId3"/>
              </a:buBlip>
              <a:defRPr sz="1800" b="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>
              <a:buClr>
                <a:srgbClr val="2CBDB8"/>
              </a:buClr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666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dia - Grafiek, Tabel,...">
    <p:bg>
      <p:bgPr>
        <a:blipFill dpi="0" rotWithShape="1">
          <a:blip r:embed="rId2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5292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overlay en tekst">
    <p:bg>
      <p:bgPr>
        <a:solidFill>
          <a:srgbClr val="816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158DA63E-E78E-8F40-AF6C-A7DDD5E63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753ECAC9-FBFB-A441-B03B-7B4BE5992AC9}"/>
              </a:ext>
            </a:extLst>
          </p:cNvPr>
          <p:cNvSpPr/>
          <p:nvPr userDrawn="1"/>
        </p:nvSpPr>
        <p:spPr>
          <a:xfrm>
            <a:off x="3909001" y="469087"/>
            <a:ext cx="0" cy="311785"/>
          </a:xfrm>
          <a:custGeom>
            <a:avLst/>
            <a:gdLst/>
            <a:ahLst/>
            <a:cxnLst/>
            <a:rect l="l" t="t" r="r" b="b"/>
            <a:pathLst>
              <a:path h="311784">
                <a:moveTo>
                  <a:pt x="0" y="0"/>
                </a:moveTo>
                <a:lnTo>
                  <a:pt x="0" y="311213"/>
                </a:lnTo>
              </a:path>
            </a:pathLst>
          </a:custGeom>
          <a:ln w="188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04D486-425C-184C-B458-4070B28B8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429" y="4669027"/>
            <a:ext cx="46990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  <a:lvl2pPr>
              <a:defRPr sz="2400" i="1">
                <a:latin typeface="Century Schoolbook" panose="02040604050505020304" pitchFamily="18" charset="0"/>
              </a:defRPr>
            </a:lvl2pPr>
            <a:lvl3pPr>
              <a:defRPr sz="2400" i="1">
                <a:latin typeface="Century Schoolbook" panose="02040604050505020304" pitchFamily="18" charset="0"/>
              </a:defRPr>
            </a:lvl3pPr>
            <a:lvl4pPr>
              <a:defRPr sz="2400" i="1">
                <a:latin typeface="Century Schoolbook" panose="02040604050505020304" pitchFamily="18" charset="0"/>
              </a:defRPr>
            </a:lvl4pPr>
            <a:lvl5pPr>
              <a:defRPr sz="2400" i="1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0EA8B9-ADC8-0E4C-9D13-26C7667286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904" y="469087"/>
            <a:ext cx="5268428" cy="382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C902D57-131B-5749-9E78-A022BC5666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368603" y="469087"/>
            <a:ext cx="5268428" cy="3821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9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dia - grijze balk">
    <p:bg>
      <p:bgPr>
        <a:blipFill dpi="0" rotWithShape="1">
          <a:blip r:embed="rId2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3796394" y="365126"/>
            <a:ext cx="7557407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3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3796392" y="1825625"/>
            <a:ext cx="75574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685800" indent="-228600">
              <a:buSzPct val="120000"/>
              <a:buFontTx/>
              <a:buBlip>
                <a:blip r:embed="rId3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>
              <a:defRPr sz="1600" b="1" i="1">
                <a:solidFill>
                  <a:srgbClr val="4D4D4D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3796392" y="661308"/>
            <a:ext cx="7551058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200" b="1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idx="13"/>
          </p:nvPr>
        </p:nvSpPr>
        <p:spPr>
          <a:xfrm>
            <a:off x="823036" y="1825625"/>
            <a:ext cx="22840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buFont typeface="Arial" panose="020B0604020202020204" pitchFamily="34" charset="0"/>
              <a:buNone/>
              <a:defRPr lang="nl-NL" sz="1800" b="1" kern="1200" dirty="0" smtClean="0">
                <a:ln>
                  <a:noFill/>
                </a:ln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sz="1500" b="0" i="0">
                <a:solidFill>
                  <a:srgbClr val="4D4D4D"/>
                </a:solidFill>
                <a:latin typeface="Gotham Book" panose="02000604040000020004" pitchFamily="50" charset="0"/>
              </a:defRPr>
            </a:lvl2pPr>
            <a:lvl3pPr>
              <a:defRPr sz="1600" b="1" i="1">
                <a:solidFill>
                  <a:srgbClr val="4D4D4D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7203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 paars">
    <p:bg>
      <p:bgPr>
        <a:solidFill>
          <a:srgbClr val="816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jdelijke aanduiding voor titel 1"/>
          <p:cNvSpPr txBox="1">
            <a:spLocks/>
          </p:cNvSpPr>
          <p:nvPr userDrawn="1"/>
        </p:nvSpPr>
        <p:spPr>
          <a:xfrm>
            <a:off x="513258" y="128611"/>
            <a:ext cx="10521951" cy="734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u="sng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nl-BE" sz="3600" b="1" u="none" dirty="0">
                <a:solidFill>
                  <a:srgbClr val="2CBDB8"/>
                </a:solidFill>
                <a:latin typeface="Arial Narrow" panose="020B0606020202030204" pitchFamily="34" charset="0"/>
              </a:rPr>
              <a:t>CONTACT</a:t>
            </a:r>
            <a:endParaRPr lang="nl-BE" sz="3200" b="1" u="none" dirty="0">
              <a:solidFill>
                <a:srgbClr val="2CBDB8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09250" cy="4351338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defRPr sz="1400" b="0" i="0">
                <a:solidFill>
                  <a:schemeClr val="bg1"/>
                </a:solidFill>
                <a:latin typeface="Gotham Book" panose="02000604040000020004" pitchFamily="50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object 15"/>
          <p:cNvSpPr txBox="1"/>
          <p:nvPr userDrawn="1"/>
        </p:nvSpPr>
        <p:spPr>
          <a:xfrm>
            <a:off x="9816386" y="5458277"/>
            <a:ext cx="1905635" cy="13285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sz="1200" b="1" spc="0" dirty="0">
                <a:solidFill>
                  <a:srgbClr val="FFFFFF"/>
                </a:solidFill>
                <a:latin typeface="+mj-lt"/>
                <a:cs typeface="Calibri"/>
              </a:rPr>
              <a:t>Oude </a:t>
            </a:r>
            <a:r>
              <a:rPr sz="1200" b="1" spc="0" dirty="0" err="1">
                <a:solidFill>
                  <a:srgbClr val="FFFFFF"/>
                </a:solidFill>
                <a:latin typeface="+mj-lt"/>
                <a:cs typeface="Calibri"/>
              </a:rPr>
              <a:t>Graanmarkt</a:t>
            </a:r>
            <a:r>
              <a:rPr sz="1200" b="1" spc="0" dirty="0">
                <a:solidFill>
                  <a:srgbClr val="FFFFFF"/>
                </a:solidFill>
                <a:latin typeface="+mj-lt"/>
                <a:cs typeface="Calibri"/>
              </a:rPr>
              <a:t> 63</a:t>
            </a:r>
            <a:endParaRPr lang="nl-BE" sz="1200" b="1" spc="0" dirty="0">
              <a:solidFill>
                <a:srgbClr val="FFFFFF"/>
              </a:solidFill>
              <a:latin typeface="+mj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sz="1200" b="1" spc="0" dirty="0">
                <a:solidFill>
                  <a:srgbClr val="FFFFFF"/>
                </a:solidFill>
                <a:latin typeface="+mj-lt"/>
                <a:cs typeface="Calibri"/>
              </a:rPr>
              <a:t>1000 Brussels</a:t>
            </a:r>
            <a:endParaRPr lang="nl-BE" sz="1200" b="1" spc="0" dirty="0">
              <a:solidFill>
                <a:srgbClr val="FFFFFF"/>
              </a:solidFill>
              <a:latin typeface="+mj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rgbClr val="FFFFFF"/>
                </a:solidFill>
                <a:latin typeface="+mj-lt"/>
                <a:cs typeface="Calibri"/>
              </a:rPr>
              <a:t>T +32 2 229 52 30</a:t>
            </a:r>
            <a:endParaRPr lang="nl-BE" sz="1200" b="0" spc="0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chemeClr val="bg1"/>
                </a:solidFill>
                <a:latin typeface="+mj-lt"/>
                <a:cs typeface="Calibri"/>
              </a:rPr>
              <a:t>info@pmv.eu</a:t>
            </a: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rgbClr val="FFFFFF"/>
                </a:solidFill>
                <a:latin typeface="+mj-lt"/>
                <a:cs typeface="Calibri"/>
              </a:rPr>
              <a:t>www.pmv.eu</a:t>
            </a:r>
            <a:endParaRPr lang="nl-BE" sz="1200" spc="0" dirty="0">
              <a:latin typeface="+mj-lt"/>
              <a:cs typeface="Calibri"/>
            </a:endParaRPr>
          </a:p>
          <a:p>
            <a:pPr marL="632460" algn="r">
              <a:lnSpc>
                <a:spcPct val="100000"/>
              </a:lnSpc>
              <a:spcBef>
                <a:spcPts val="219"/>
              </a:spcBef>
            </a:pPr>
            <a:endParaRPr sz="1200" spc="0" dirty="0">
              <a:latin typeface="+mj-lt"/>
              <a:cs typeface="Calibri"/>
            </a:endParaRPr>
          </a:p>
        </p:txBody>
      </p:sp>
      <p:sp>
        <p:nvSpPr>
          <p:cNvPr id="14" name="object 21"/>
          <p:cNvSpPr/>
          <p:nvPr userDrawn="1"/>
        </p:nvSpPr>
        <p:spPr>
          <a:xfrm>
            <a:off x="9662600" y="4793183"/>
            <a:ext cx="0" cy="1847214"/>
          </a:xfrm>
          <a:custGeom>
            <a:avLst/>
            <a:gdLst/>
            <a:ahLst/>
            <a:cxnLst/>
            <a:rect l="l" t="t" r="r" b="b"/>
            <a:pathLst>
              <a:path h="1847214">
                <a:moveTo>
                  <a:pt x="0" y="1846795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hthoek 1"/>
          <p:cNvSpPr/>
          <p:nvPr userDrawn="1"/>
        </p:nvSpPr>
        <p:spPr>
          <a:xfrm>
            <a:off x="0" y="0"/>
            <a:ext cx="12192000" cy="153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bject 13"/>
          <p:cNvSpPr/>
          <p:nvPr userDrawn="1"/>
        </p:nvSpPr>
        <p:spPr>
          <a:xfrm>
            <a:off x="6325807" y="395995"/>
            <a:ext cx="1047115" cy="0"/>
          </a:xfrm>
          <a:custGeom>
            <a:avLst/>
            <a:gdLst/>
            <a:ahLst/>
            <a:cxnLst/>
            <a:rect l="l" t="t" r="r" b="b"/>
            <a:pathLst>
              <a:path w="1047115">
                <a:moveTo>
                  <a:pt x="1046645" y="0"/>
                </a:moveTo>
                <a:lnTo>
                  <a:pt x="0" y="0"/>
                </a:lnTo>
              </a:path>
            </a:pathLst>
          </a:custGeom>
          <a:ln w="11684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 userDrawn="1"/>
        </p:nvSpPr>
        <p:spPr>
          <a:xfrm>
            <a:off x="4932617" y="395995"/>
            <a:ext cx="102616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1025994" y="0"/>
                </a:moveTo>
                <a:lnTo>
                  <a:pt x="0" y="0"/>
                </a:lnTo>
              </a:path>
            </a:pathLst>
          </a:custGeom>
          <a:ln w="11684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08" y="222771"/>
            <a:ext cx="322396" cy="344378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82" y="4792522"/>
            <a:ext cx="1603964" cy="5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8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1670906" y="1458182"/>
            <a:ext cx="8872762" cy="2724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nl-NL" sz="4800" b="1" u="sng" kern="1200" baseline="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TITEL PRESENTATIE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532520" y="3923696"/>
            <a:ext cx="2861999" cy="47875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400" b="0" i="1">
                <a:solidFill>
                  <a:schemeClr val="accent1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nl-BE" dirty="0"/>
              <a:t>Functie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idx="11" hasCustomPrompt="1"/>
          </p:nvPr>
        </p:nvSpPr>
        <p:spPr>
          <a:xfrm>
            <a:off x="2882461" y="3914269"/>
            <a:ext cx="3650059" cy="499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None/>
              <a:defRPr lang="nl-NL" sz="2400" b="0" i="1" u="none" kern="1200" baseline="0" dirty="0" smtClean="0">
                <a:solidFill>
                  <a:schemeClr val="accent1"/>
                </a:solidFill>
                <a:latin typeface="Century Schoolbook" panose="02040604050505020304" pitchFamily="18" charset="0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3866560" y="6315957"/>
            <a:ext cx="44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i="1" dirty="0">
                <a:solidFill>
                  <a:schemeClr val="accent1"/>
                </a:solidFill>
                <a:latin typeface="Century Schoolbook" panose="02040604050505020304" pitchFamily="18" charset="0"/>
              </a:rPr>
              <a:t>Doe-</a:t>
            </a:r>
            <a:r>
              <a:rPr lang="nl-BE" sz="1200" i="1" baseline="0" dirty="0">
                <a:solidFill>
                  <a:schemeClr val="accent1"/>
                </a:solidFill>
                <a:latin typeface="Century Schoolbook" panose="02040604050505020304" pitchFamily="18" charset="0"/>
              </a:rPr>
              <a:t> en Durfbedrijf</a:t>
            </a:r>
            <a:endParaRPr lang="nl-BE" sz="1200" i="1" dirty="0">
              <a:solidFill>
                <a:schemeClr val="accent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32" y="5932569"/>
            <a:ext cx="983334" cy="36093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06" y="1454682"/>
            <a:ext cx="8872762" cy="2751000"/>
          </a:xfrm>
          <a:prstGeom prst="rect">
            <a:avLst/>
          </a:prstGeom>
        </p:spPr>
      </p:pic>
      <p:cxnSp>
        <p:nvCxnSpPr>
          <p:cNvPr id="18" name="Rechte verbindingslijn 17"/>
          <p:cNvCxnSpPr/>
          <p:nvPr userDrawn="1"/>
        </p:nvCxnSpPr>
        <p:spPr>
          <a:xfrm>
            <a:off x="6532520" y="3904842"/>
            <a:ext cx="0" cy="5303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9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3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20000"/>
              <a:buFontTx/>
              <a:buBlip>
                <a:blip r:embed="rId2"/>
              </a:buBlip>
              <a:defRPr sz="1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600" b="0" i="1">
                <a:solidFill>
                  <a:schemeClr val="bg1"/>
                </a:solidFill>
                <a:latin typeface="Century Schoolbook" panose="02040604050505020304" pitchFamily="18" charset="0"/>
              </a:defRPr>
            </a:lvl2pPr>
            <a:lvl3pPr marL="1143000" indent="-228600">
              <a:buFontTx/>
              <a:buBlip>
                <a:blip r:embed="rId3"/>
              </a:buBlip>
              <a:defRPr sz="1400" b="0" i="1">
                <a:solidFill>
                  <a:schemeClr val="bg1"/>
                </a:solidFill>
                <a:latin typeface="Century Schoolbook" panose="02040604050505020304" pitchFamily="18" charset="0"/>
              </a:defRPr>
            </a:lvl3pPr>
            <a:lvl4pPr>
              <a:defRPr sz="1200" b="0" i="1" u="none">
                <a:solidFill>
                  <a:schemeClr val="bg1"/>
                </a:solidFill>
                <a:latin typeface="Century Schoolbook" panose="02040604050505020304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820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200" b="1" u="none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2" y="3453565"/>
            <a:ext cx="11862840" cy="36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26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Tussentite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1707689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4" name="Tijdelijke aanduiding voor inhou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61" y="5921237"/>
            <a:ext cx="1045078" cy="383598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3866560" y="6315957"/>
            <a:ext cx="445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Doe-</a:t>
            </a:r>
            <a:r>
              <a:rPr lang="nl-BE" sz="1200" i="1" baseline="0" dirty="0">
                <a:solidFill>
                  <a:schemeClr val="bg1"/>
                </a:solidFill>
                <a:latin typeface="Century Schoolbook" panose="02040604050505020304" pitchFamily="18" charset="0"/>
              </a:rPr>
              <a:t> en Durfbedrijf</a:t>
            </a:r>
            <a:endParaRPr lang="nl-BE" sz="12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1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dia groen">
    <p:bg>
      <p:bgPr>
        <a:solidFill>
          <a:srgbClr val="26B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3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20000"/>
              <a:buFontTx/>
              <a:buBlip>
                <a:blip r:embed="rId2"/>
              </a:buBlip>
              <a:defRPr sz="1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600" b="0" i="1">
                <a:solidFill>
                  <a:schemeClr val="bg1"/>
                </a:solidFill>
                <a:latin typeface="Century Schoolbook" panose="02040604050505020304" pitchFamily="18" charset="0"/>
              </a:defRPr>
            </a:lvl2pPr>
            <a:lvl3pPr marL="1143000" indent="-228600">
              <a:buFontTx/>
              <a:buBlip>
                <a:blip r:embed="rId3"/>
              </a:buBlip>
              <a:defRPr sz="1400" b="0" i="1">
                <a:solidFill>
                  <a:schemeClr val="bg1"/>
                </a:solidFill>
                <a:latin typeface="Century Schoolbook" panose="02040604050505020304" pitchFamily="18" charset="0"/>
              </a:defRPr>
            </a:lvl3pPr>
            <a:lvl4pPr>
              <a:defRPr sz="1200" b="0" i="1" u="none">
                <a:solidFill>
                  <a:schemeClr val="bg1"/>
                </a:solidFill>
                <a:latin typeface="Century Schoolbook" panose="02040604050505020304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820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2" y="3453565"/>
            <a:ext cx="11862840" cy="36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48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dia - Tekst">
    <p:bg>
      <p:bgPr>
        <a:blipFill dpi="0" rotWithShape="1">
          <a:blip r:embed="rId2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20000"/>
              <a:buFontTx/>
              <a:buBlip>
                <a:blip r:embed="rId3"/>
              </a:buBlip>
              <a:defRPr sz="1800" b="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2CBDB8"/>
              </a:buClr>
              <a:buFontTx/>
              <a:buBlip>
                <a:blip r:embed="rId4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5357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dia - Tekst, Grafiek,...">
    <p:bg>
      <p:bgPr>
        <a:blipFill dpi="0" rotWithShape="1">
          <a:blip r:embed="rId2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617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dia - grijze balk">
    <p:bg>
      <p:bgPr>
        <a:blipFill dpi="0" rotWithShape="1">
          <a:blip r:embed="rId2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3796394" y="365126"/>
            <a:ext cx="7557407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3796392" y="661308"/>
            <a:ext cx="7551058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2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idx="13"/>
          </p:nvPr>
        </p:nvSpPr>
        <p:spPr>
          <a:xfrm>
            <a:off x="823036" y="1825625"/>
            <a:ext cx="22840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buFont typeface="Arial" panose="020B0604020202020204" pitchFamily="34" charset="0"/>
              <a:buNone/>
              <a:defRPr lang="nl-NL" sz="1800" b="1" kern="1200" dirty="0" smtClean="0">
                <a:ln>
                  <a:noFill/>
                </a:ln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sz="1500" b="0" i="0">
                <a:solidFill>
                  <a:srgbClr val="4D4D4D"/>
                </a:solidFill>
                <a:latin typeface="Gotham Book" panose="02000604040000020004" pitchFamily="50" charset="0"/>
              </a:defRPr>
            </a:lvl2pPr>
            <a:lvl3pPr>
              <a:defRPr sz="1600" b="1" i="1">
                <a:solidFill>
                  <a:srgbClr val="4D4D4D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idx="14" hasCustomPrompt="1"/>
          </p:nvPr>
        </p:nvSpPr>
        <p:spPr>
          <a:xfrm>
            <a:off x="3796393" y="1825625"/>
            <a:ext cx="75574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120000"/>
              <a:buFontTx/>
              <a:buNone/>
              <a:defRPr sz="1800" b="1">
                <a:solidFill>
                  <a:srgbClr val="2CBDB8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2CBDB8"/>
              </a:buClr>
              <a:buFontTx/>
              <a:buBlip>
                <a:blip r:embed="rId4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40182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 groen">
    <p:bg>
      <p:bgPr>
        <a:solidFill>
          <a:srgbClr val="2C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jdelijke aanduiding voor titel 1"/>
          <p:cNvSpPr txBox="1">
            <a:spLocks/>
          </p:cNvSpPr>
          <p:nvPr userDrawn="1"/>
        </p:nvSpPr>
        <p:spPr>
          <a:xfrm>
            <a:off x="513258" y="128611"/>
            <a:ext cx="10521951" cy="734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u="sng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nl-BE" sz="3600" b="1" u="none" dirty="0">
                <a:solidFill>
                  <a:srgbClr val="2CBDB8"/>
                </a:solidFill>
                <a:latin typeface="Arial Narrow" panose="020B0606020202030204" pitchFamily="34" charset="0"/>
              </a:rPr>
              <a:t>CONTACT</a:t>
            </a:r>
            <a:endParaRPr lang="nl-BE" sz="3200" b="1" u="none" dirty="0">
              <a:solidFill>
                <a:srgbClr val="2CBDB8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09250" cy="4351338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defRPr sz="1400" b="0" i="0">
                <a:solidFill>
                  <a:schemeClr val="bg1"/>
                </a:solidFill>
                <a:latin typeface="Gotham Book" panose="02000604040000020004" pitchFamily="50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object 15"/>
          <p:cNvSpPr txBox="1"/>
          <p:nvPr userDrawn="1"/>
        </p:nvSpPr>
        <p:spPr>
          <a:xfrm>
            <a:off x="9816386" y="5458277"/>
            <a:ext cx="1905635" cy="13285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sz="1200" b="1" spc="0" dirty="0">
                <a:solidFill>
                  <a:srgbClr val="FFFFFF"/>
                </a:solidFill>
                <a:latin typeface="+mn-lt"/>
                <a:cs typeface="Calibri"/>
              </a:rPr>
              <a:t>Oude </a:t>
            </a:r>
            <a:r>
              <a:rPr sz="1200" b="1" spc="0" dirty="0" err="1">
                <a:solidFill>
                  <a:srgbClr val="FFFFFF"/>
                </a:solidFill>
                <a:latin typeface="+mn-lt"/>
                <a:cs typeface="Calibri"/>
              </a:rPr>
              <a:t>Graanmarkt</a:t>
            </a:r>
            <a:r>
              <a:rPr sz="1200" b="1" spc="0" dirty="0">
                <a:solidFill>
                  <a:srgbClr val="FFFFFF"/>
                </a:solidFill>
                <a:latin typeface="+mn-lt"/>
                <a:cs typeface="Calibri"/>
              </a:rPr>
              <a:t> 63</a:t>
            </a:r>
            <a:endParaRPr lang="nl-BE" sz="1200" b="1" spc="0" dirty="0">
              <a:solidFill>
                <a:srgbClr val="FFFFFF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sz="1200" b="1" spc="0" dirty="0">
                <a:solidFill>
                  <a:srgbClr val="FFFFFF"/>
                </a:solidFill>
                <a:latin typeface="+mn-lt"/>
                <a:cs typeface="Calibri"/>
              </a:rPr>
              <a:t>1000 Brussels</a:t>
            </a:r>
            <a:endParaRPr lang="nl-BE" sz="1200" b="1" spc="0" dirty="0">
              <a:solidFill>
                <a:srgbClr val="FFFFFF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rgbClr val="FFFFFF"/>
                </a:solidFill>
                <a:latin typeface="+mn-lt"/>
                <a:cs typeface="Calibri"/>
              </a:rPr>
              <a:t>T +32 2 229 52 30</a:t>
            </a:r>
            <a:endParaRPr lang="nl-BE" sz="1200" b="0" spc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chemeClr val="bg1"/>
                </a:solidFill>
                <a:latin typeface="+mn-lt"/>
                <a:cs typeface="Calibri"/>
              </a:rPr>
              <a:t>info@pmv.eu</a:t>
            </a: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rgbClr val="FFFFFF"/>
                </a:solidFill>
                <a:latin typeface="+mn-lt"/>
                <a:cs typeface="Calibri"/>
              </a:rPr>
              <a:t>www.pmv.eu</a:t>
            </a:r>
            <a:endParaRPr lang="nl-BE" sz="1200" spc="0" dirty="0">
              <a:latin typeface="+mn-lt"/>
              <a:cs typeface="Calibri"/>
            </a:endParaRPr>
          </a:p>
          <a:p>
            <a:pPr marL="632460" algn="r">
              <a:lnSpc>
                <a:spcPct val="100000"/>
              </a:lnSpc>
              <a:spcBef>
                <a:spcPts val="219"/>
              </a:spcBef>
            </a:pPr>
            <a:endParaRPr sz="1200" spc="0" dirty="0">
              <a:latin typeface="+mn-lt"/>
              <a:cs typeface="Calibri"/>
            </a:endParaRPr>
          </a:p>
        </p:txBody>
      </p:sp>
      <p:sp>
        <p:nvSpPr>
          <p:cNvPr id="14" name="object 21"/>
          <p:cNvSpPr/>
          <p:nvPr userDrawn="1"/>
        </p:nvSpPr>
        <p:spPr>
          <a:xfrm>
            <a:off x="9662600" y="4793183"/>
            <a:ext cx="0" cy="1847214"/>
          </a:xfrm>
          <a:custGeom>
            <a:avLst/>
            <a:gdLst/>
            <a:ahLst/>
            <a:cxnLst/>
            <a:rect l="l" t="t" r="r" b="b"/>
            <a:pathLst>
              <a:path h="1847214">
                <a:moveTo>
                  <a:pt x="0" y="1846795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hthoek 1"/>
          <p:cNvSpPr/>
          <p:nvPr userDrawn="1"/>
        </p:nvSpPr>
        <p:spPr>
          <a:xfrm>
            <a:off x="0" y="0"/>
            <a:ext cx="12192000" cy="153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bject 13"/>
          <p:cNvSpPr/>
          <p:nvPr userDrawn="1"/>
        </p:nvSpPr>
        <p:spPr>
          <a:xfrm>
            <a:off x="6325807" y="395995"/>
            <a:ext cx="1047115" cy="0"/>
          </a:xfrm>
          <a:custGeom>
            <a:avLst/>
            <a:gdLst/>
            <a:ahLst/>
            <a:cxnLst/>
            <a:rect l="l" t="t" r="r" b="b"/>
            <a:pathLst>
              <a:path w="1047115">
                <a:moveTo>
                  <a:pt x="1046645" y="0"/>
                </a:moveTo>
                <a:lnTo>
                  <a:pt x="0" y="0"/>
                </a:lnTo>
              </a:path>
            </a:pathLst>
          </a:custGeom>
          <a:ln w="11684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 userDrawn="1"/>
        </p:nvSpPr>
        <p:spPr>
          <a:xfrm>
            <a:off x="4932617" y="395995"/>
            <a:ext cx="102616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1025994" y="0"/>
                </a:moveTo>
                <a:lnTo>
                  <a:pt x="0" y="0"/>
                </a:lnTo>
              </a:path>
            </a:pathLst>
          </a:custGeom>
          <a:ln w="11684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08" y="222771"/>
            <a:ext cx="322396" cy="344378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82" y="4792522"/>
            <a:ext cx="1603964" cy="5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88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arddia - Teks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>
          <a:xfrm>
            <a:off x="-339636" y="0"/>
            <a:ext cx="12540345" cy="6858000"/>
          </a:xfrm>
          <a:prstGeom prst="rect">
            <a:avLst/>
          </a:prstGeom>
        </p:spPr>
      </p:pic>
      <p:sp>
        <p:nvSpPr>
          <p:cNvPr id="8" name="object 4"/>
          <p:cNvSpPr/>
          <p:nvPr userDrawn="1"/>
        </p:nvSpPr>
        <p:spPr>
          <a:xfrm>
            <a:off x="-339637" y="0"/>
            <a:ext cx="12540345" cy="6858000"/>
          </a:xfrm>
          <a:custGeom>
            <a:avLst/>
            <a:gdLst/>
            <a:ahLst/>
            <a:cxnLst/>
            <a:rect l="l" t="t" r="r" b="b"/>
            <a:pathLst>
              <a:path w="11878945" h="6822440">
                <a:moveTo>
                  <a:pt x="0" y="6821995"/>
                </a:moveTo>
                <a:lnTo>
                  <a:pt x="11878576" y="6821995"/>
                </a:lnTo>
                <a:lnTo>
                  <a:pt x="11878576" y="0"/>
                </a:lnTo>
                <a:lnTo>
                  <a:pt x="0" y="0"/>
                </a:lnTo>
                <a:lnTo>
                  <a:pt x="0" y="6821995"/>
                </a:lnTo>
                <a:close/>
              </a:path>
            </a:pathLst>
          </a:custGeom>
          <a:solidFill>
            <a:srgbClr val="2EB5B2">
              <a:alpha val="2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20000"/>
              <a:buFontTx/>
              <a:buBlip>
                <a:blip r:embed="rId5"/>
              </a:buBlip>
              <a:defRPr sz="1800" b="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6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2CBDB8"/>
              </a:buClr>
              <a:buFontTx/>
              <a:buBlip>
                <a:blip r:embed="rId6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86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arddia - Teks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object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878945" h="6822440">
                <a:moveTo>
                  <a:pt x="0" y="6821995"/>
                </a:moveTo>
                <a:lnTo>
                  <a:pt x="11878576" y="6821995"/>
                </a:lnTo>
                <a:lnTo>
                  <a:pt x="11878576" y="0"/>
                </a:lnTo>
                <a:lnTo>
                  <a:pt x="0" y="0"/>
                </a:lnTo>
                <a:lnTo>
                  <a:pt x="0" y="6821995"/>
                </a:lnTo>
                <a:close/>
              </a:path>
            </a:pathLst>
          </a:custGeom>
          <a:solidFill>
            <a:srgbClr val="2EB5B2">
              <a:alpha val="2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20000"/>
              <a:buFontTx/>
              <a:buBlip>
                <a:blip r:embed="rId4"/>
              </a:buBlip>
              <a:defRPr sz="1800" b="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5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2CBDB8"/>
              </a:buClr>
              <a:buFontTx/>
              <a:buBlip>
                <a:blip r:embed="rId5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26565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arddia - Teks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12318591" cy="722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20000"/>
              <a:buFontTx/>
              <a:buBlip>
                <a:blip r:embed="rId4"/>
              </a:buBlip>
              <a:defRPr sz="1800" b="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5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2CBDB8"/>
              </a:buClr>
              <a:buFontTx/>
              <a:buBlip>
                <a:blip r:embed="rId5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8" name="object 4"/>
          <p:cNvSpPr/>
          <p:nvPr userDrawn="1"/>
        </p:nvSpPr>
        <p:spPr>
          <a:xfrm>
            <a:off x="-1" y="0"/>
            <a:ext cx="12318592" cy="7222885"/>
          </a:xfrm>
          <a:custGeom>
            <a:avLst/>
            <a:gdLst/>
            <a:ahLst/>
            <a:cxnLst/>
            <a:rect l="l" t="t" r="r" b="b"/>
            <a:pathLst>
              <a:path w="11878945" h="6822440">
                <a:moveTo>
                  <a:pt x="0" y="6821995"/>
                </a:moveTo>
                <a:lnTo>
                  <a:pt x="11878576" y="6821995"/>
                </a:lnTo>
                <a:lnTo>
                  <a:pt x="11878576" y="0"/>
                </a:lnTo>
                <a:lnTo>
                  <a:pt x="0" y="0"/>
                </a:lnTo>
                <a:lnTo>
                  <a:pt x="0" y="6821995"/>
                </a:lnTo>
                <a:close/>
              </a:path>
            </a:pathLst>
          </a:custGeom>
          <a:solidFill>
            <a:srgbClr val="2EB5B2">
              <a:alpha val="2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144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arddia - Teks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1"/>
          <a:stretch/>
        </p:blipFill>
        <p:spPr>
          <a:xfrm>
            <a:off x="0" y="0"/>
            <a:ext cx="12192000" cy="686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ject 4"/>
          <p:cNvSpPr/>
          <p:nvPr userDrawn="1"/>
        </p:nvSpPr>
        <p:spPr>
          <a:xfrm>
            <a:off x="0" y="4618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878945" h="6822440">
                <a:moveTo>
                  <a:pt x="0" y="6821995"/>
                </a:moveTo>
                <a:lnTo>
                  <a:pt x="11878576" y="6821995"/>
                </a:lnTo>
                <a:lnTo>
                  <a:pt x="11878576" y="0"/>
                </a:lnTo>
                <a:lnTo>
                  <a:pt x="0" y="0"/>
                </a:lnTo>
                <a:lnTo>
                  <a:pt x="0" y="6821995"/>
                </a:lnTo>
                <a:close/>
              </a:path>
            </a:pathLst>
          </a:custGeom>
          <a:solidFill>
            <a:srgbClr val="2EB5B2">
              <a:alpha val="2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20000"/>
              <a:buFontTx/>
              <a:buBlip>
                <a:blip r:embed="rId4"/>
              </a:buBlip>
              <a:defRPr sz="1800" b="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5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2CBDB8"/>
              </a:buClr>
              <a:buFontTx/>
              <a:buBlip>
                <a:blip r:embed="rId5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4480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arddia - Teks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bject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878945" h="6822440">
                <a:moveTo>
                  <a:pt x="0" y="6821995"/>
                </a:moveTo>
                <a:lnTo>
                  <a:pt x="11878576" y="6821995"/>
                </a:lnTo>
                <a:lnTo>
                  <a:pt x="11878576" y="0"/>
                </a:lnTo>
                <a:lnTo>
                  <a:pt x="0" y="0"/>
                </a:lnTo>
                <a:lnTo>
                  <a:pt x="0" y="6821995"/>
                </a:lnTo>
                <a:close/>
              </a:path>
            </a:pathLst>
          </a:custGeom>
          <a:solidFill>
            <a:srgbClr val="2EB5B2">
              <a:alpha val="2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20000"/>
              <a:buFontTx/>
              <a:buBlip>
                <a:blip r:embed="rId5"/>
              </a:buBlip>
              <a:defRPr sz="1800" b="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6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2CBDB8"/>
              </a:buClr>
              <a:buFontTx/>
              <a:buBlip>
                <a:blip r:embed="rId6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8342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bg>
      <p:bgPr>
        <a:solidFill>
          <a:srgbClr val="2C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5"/>
          <p:cNvSpPr txBox="1"/>
          <p:nvPr userDrawn="1"/>
        </p:nvSpPr>
        <p:spPr>
          <a:xfrm>
            <a:off x="9816386" y="5458277"/>
            <a:ext cx="1905635" cy="13285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sz="1200" b="1" spc="0" dirty="0">
                <a:solidFill>
                  <a:srgbClr val="FFFFFF"/>
                </a:solidFill>
                <a:latin typeface="+mn-lt"/>
                <a:cs typeface="Calibri"/>
              </a:rPr>
              <a:t>Oude </a:t>
            </a:r>
            <a:r>
              <a:rPr sz="1200" b="1" spc="0" dirty="0" err="1">
                <a:solidFill>
                  <a:srgbClr val="FFFFFF"/>
                </a:solidFill>
                <a:latin typeface="+mn-lt"/>
                <a:cs typeface="Calibri"/>
              </a:rPr>
              <a:t>Graanmarkt</a:t>
            </a:r>
            <a:r>
              <a:rPr sz="1200" b="1" spc="0" dirty="0">
                <a:solidFill>
                  <a:srgbClr val="FFFFFF"/>
                </a:solidFill>
                <a:latin typeface="+mn-lt"/>
                <a:cs typeface="Calibri"/>
              </a:rPr>
              <a:t> 63</a:t>
            </a:r>
            <a:endParaRPr lang="nl-BE" sz="1200" b="1" spc="0" dirty="0">
              <a:solidFill>
                <a:srgbClr val="FFFFFF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sz="1200" b="1" spc="0" dirty="0">
                <a:solidFill>
                  <a:srgbClr val="FFFFFF"/>
                </a:solidFill>
                <a:latin typeface="+mn-lt"/>
                <a:cs typeface="Calibri"/>
              </a:rPr>
              <a:t>1000 Brussels</a:t>
            </a:r>
            <a:endParaRPr lang="nl-BE" sz="1200" b="1" spc="0" dirty="0">
              <a:solidFill>
                <a:srgbClr val="FFFFFF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rgbClr val="FFFFFF"/>
                </a:solidFill>
                <a:latin typeface="+mn-lt"/>
                <a:cs typeface="Calibri"/>
              </a:rPr>
              <a:t>T +32 2 229 52 30</a:t>
            </a:r>
            <a:endParaRPr lang="nl-BE" sz="1200" b="0" spc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chemeClr val="bg1"/>
                </a:solidFill>
                <a:latin typeface="+mn-lt"/>
                <a:cs typeface="Calibri"/>
              </a:rPr>
              <a:t>info@pmv.eu</a:t>
            </a: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rgbClr val="FFFFFF"/>
                </a:solidFill>
                <a:latin typeface="+mn-lt"/>
                <a:cs typeface="Calibri"/>
              </a:rPr>
              <a:t>www.pmv.eu</a:t>
            </a:r>
            <a:endParaRPr lang="nl-BE" sz="1200" spc="0" dirty="0">
              <a:latin typeface="+mn-lt"/>
              <a:cs typeface="Calibri"/>
            </a:endParaRPr>
          </a:p>
          <a:p>
            <a:pPr marL="632460" algn="r">
              <a:lnSpc>
                <a:spcPct val="100000"/>
              </a:lnSpc>
              <a:spcBef>
                <a:spcPts val="219"/>
              </a:spcBef>
            </a:pPr>
            <a:endParaRPr sz="1200" spc="0" dirty="0">
              <a:latin typeface="+mn-lt"/>
              <a:cs typeface="Calibri"/>
            </a:endParaRPr>
          </a:p>
        </p:txBody>
      </p:sp>
      <p:sp>
        <p:nvSpPr>
          <p:cNvPr id="14" name="object 21"/>
          <p:cNvSpPr/>
          <p:nvPr userDrawn="1"/>
        </p:nvSpPr>
        <p:spPr>
          <a:xfrm>
            <a:off x="9662600" y="4793183"/>
            <a:ext cx="0" cy="1847214"/>
          </a:xfrm>
          <a:custGeom>
            <a:avLst/>
            <a:gdLst/>
            <a:ahLst/>
            <a:cxnLst/>
            <a:rect l="l" t="t" r="r" b="b"/>
            <a:pathLst>
              <a:path h="1847214">
                <a:moveTo>
                  <a:pt x="0" y="1846795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82" y="4792522"/>
            <a:ext cx="1603964" cy="5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2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bg>
      <p:bgPr>
        <a:solidFill>
          <a:srgbClr val="26B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4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1707689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2958B-721A-6249-86AD-B18CD0D25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87" y="5913715"/>
            <a:ext cx="1058627" cy="5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1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2959"/>
            <a:r>
              <a:rPr lang="en-US">
                <a:solidFill>
                  <a:srgbClr val="262626"/>
                </a:solidFill>
              </a:rPr>
              <a:t>2/23/2016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2959"/>
            <a:r>
              <a:rPr lang="en-US">
                <a:solidFill>
                  <a:srgbClr val="262626"/>
                </a:solidFill>
              </a:rPr>
              <a:t>PMV Venture Capital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2959"/>
            <a:fld id="{7A569162-CFE6-42B6-9FC8-504CE54FF900}" type="slidenum">
              <a:rPr lang="en-US" smtClean="0">
                <a:solidFill>
                  <a:srgbClr val="262626"/>
                </a:solidFill>
              </a:rPr>
              <a:pPr defTabSz="912959"/>
              <a:t>‹#›</a:t>
            </a:fld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dia - Tekst">
    <p:bg>
      <p:bgPr>
        <a:blipFill dpi="0" rotWithShape="1">
          <a:blip r:embed="rId2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20000"/>
              <a:buFontTx/>
              <a:buBlip>
                <a:blip r:embed="rId3"/>
              </a:buBlip>
              <a:defRPr sz="1800" b="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2CBDB8"/>
              </a:buClr>
              <a:buFontTx/>
              <a:buBlip>
                <a:blip r:embed="rId4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104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dia - Tekst, Grafiek,...">
    <p:bg>
      <p:bgPr>
        <a:blipFill dpi="0" rotWithShape="1">
          <a:blip r:embed="rId2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831850" y="365126"/>
            <a:ext cx="10521951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0041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overlay en tekst">
    <p:bg>
      <p:bgPr>
        <a:solidFill>
          <a:srgbClr val="26B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BC715DD-62AF-9740-BA37-90E46C1DAC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753ECAC9-FBFB-A441-B03B-7B4BE5992AC9}"/>
              </a:ext>
            </a:extLst>
          </p:cNvPr>
          <p:cNvSpPr/>
          <p:nvPr userDrawn="1"/>
        </p:nvSpPr>
        <p:spPr>
          <a:xfrm>
            <a:off x="3909001" y="469087"/>
            <a:ext cx="0" cy="311785"/>
          </a:xfrm>
          <a:custGeom>
            <a:avLst/>
            <a:gdLst/>
            <a:ahLst/>
            <a:cxnLst/>
            <a:rect l="l" t="t" r="r" b="b"/>
            <a:pathLst>
              <a:path h="311784">
                <a:moveTo>
                  <a:pt x="0" y="0"/>
                </a:moveTo>
                <a:lnTo>
                  <a:pt x="0" y="311213"/>
                </a:lnTo>
              </a:path>
            </a:pathLst>
          </a:custGeom>
          <a:ln w="188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04D486-425C-184C-B458-4070B28B8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429" y="4669027"/>
            <a:ext cx="46990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  <a:latin typeface="Century Schoolbook" panose="02040604050505020304" pitchFamily="18" charset="0"/>
              </a:defRPr>
            </a:lvl1pPr>
            <a:lvl2pPr>
              <a:defRPr sz="2400" i="1">
                <a:latin typeface="Century Schoolbook" panose="02040604050505020304" pitchFamily="18" charset="0"/>
              </a:defRPr>
            </a:lvl2pPr>
            <a:lvl3pPr>
              <a:defRPr sz="2400" i="1">
                <a:latin typeface="Century Schoolbook" panose="02040604050505020304" pitchFamily="18" charset="0"/>
              </a:defRPr>
            </a:lvl3pPr>
            <a:lvl4pPr>
              <a:defRPr sz="2400" i="1">
                <a:latin typeface="Century Schoolbook" panose="02040604050505020304" pitchFamily="18" charset="0"/>
              </a:defRPr>
            </a:lvl4pPr>
            <a:lvl5pPr>
              <a:defRPr sz="2400" i="1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0EA8B9-ADC8-0E4C-9D13-26C7667286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1904" y="469087"/>
            <a:ext cx="5268428" cy="382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C902D57-131B-5749-9E78-A022BC5666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368603" y="469087"/>
            <a:ext cx="5268428" cy="3821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6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dia - grijze balk">
    <p:bg>
      <p:bgPr>
        <a:blipFill dpi="0" rotWithShape="1">
          <a:blip r:embed="rId2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3796394" y="365126"/>
            <a:ext cx="7557407" cy="2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500" b="1" u="sng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3796392" y="661308"/>
            <a:ext cx="7551058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2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idx="13"/>
          </p:nvPr>
        </p:nvSpPr>
        <p:spPr>
          <a:xfrm>
            <a:off x="823036" y="1825625"/>
            <a:ext cx="22840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buFont typeface="Arial" panose="020B0604020202020204" pitchFamily="34" charset="0"/>
              <a:buNone/>
              <a:defRPr lang="nl-NL" sz="1800" b="1" kern="1200" dirty="0" smtClean="0">
                <a:ln>
                  <a:noFill/>
                </a:ln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 sz="1500" b="0" i="0">
                <a:solidFill>
                  <a:srgbClr val="4D4D4D"/>
                </a:solidFill>
                <a:latin typeface="Gotham Book" panose="02000604040000020004" pitchFamily="50" charset="0"/>
              </a:defRPr>
            </a:lvl2pPr>
            <a:lvl3pPr>
              <a:defRPr sz="1600" b="1" i="1">
                <a:solidFill>
                  <a:srgbClr val="4D4D4D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idx="14" hasCustomPrompt="1"/>
          </p:nvPr>
        </p:nvSpPr>
        <p:spPr>
          <a:xfrm>
            <a:off x="3796393" y="1825625"/>
            <a:ext cx="75574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120000"/>
              <a:buFontTx/>
              <a:buNone/>
              <a:defRPr sz="1800" b="1">
                <a:solidFill>
                  <a:srgbClr val="2CBDB8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2CBDB8"/>
              </a:buClr>
              <a:buFontTx/>
              <a:buBlip>
                <a:blip r:embed="rId4"/>
              </a:buBlip>
              <a:defRPr sz="1600" b="0" i="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23716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 groen">
    <p:bg>
      <p:bgPr>
        <a:solidFill>
          <a:srgbClr val="26B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jdelijke aanduiding voor titel 1"/>
          <p:cNvSpPr txBox="1">
            <a:spLocks/>
          </p:cNvSpPr>
          <p:nvPr userDrawn="1"/>
        </p:nvSpPr>
        <p:spPr>
          <a:xfrm>
            <a:off x="513258" y="128611"/>
            <a:ext cx="10521951" cy="734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u="sng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nl-BE" sz="3600" b="1" u="none" dirty="0">
                <a:solidFill>
                  <a:srgbClr val="2CBDB8"/>
                </a:solidFill>
                <a:latin typeface="Arial Narrow" panose="020B0606020202030204" pitchFamily="34" charset="0"/>
              </a:rPr>
              <a:t>CONTACT</a:t>
            </a:r>
            <a:endParaRPr lang="nl-BE" sz="3200" b="1" u="none" dirty="0">
              <a:solidFill>
                <a:srgbClr val="2CBDB8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09250" cy="4351338"/>
          </a:xfrm>
          <a:prstGeom prst="rect">
            <a:avLst/>
          </a:prstGeom>
        </p:spPr>
        <p:txBody>
          <a:bodyPr vert="horz" lIns="91440" tIns="45720" rIns="91440" bIns="45720" numCol="2" spcCol="36000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defRPr sz="1400" b="0" i="0">
                <a:solidFill>
                  <a:schemeClr val="bg1"/>
                </a:solidFill>
                <a:latin typeface="Gotham Book" panose="02000604040000020004" pitchFamily="50" charset="0"/>
              </a:defRPr>
            </a:lvl3pPr>
            <a:lvl4pPr>
              <a:defRPr sz="1400" b="1" i="1" u="none">
                <a:solidFill>
                  <a:srgbClr val="4D4D4D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object 15"/>
          <p:cNvSpPr txBox="1"/>
          <p:nvPr userDrawn="1"/>
        </p:nvSpPr>
        <p:spPr>
          <a:xfrm>
            <a:off x="9816386" y="5458277"/>
            <a:ext cx="1905635" cy="13285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sz="1200" b="1" spc="0" dirty="0">
                <a:solidFill>
                  <a:srgbClr val="FFFFFF"/>
                </a:solidFill>
                <a:latin typeface="+mn-lt"/>
                <a:cs typeface="Calibri"/>
              </a:rPr>
              <a:t>Oude </a:t>
            </a:r>
            <a:r>
              <a:rPr sz="1200" b="1" spc="0" dirty="0" err="1">
                <a:solidFill>
                  <a:srgbClr val="FFFFFF"/>
                </a:solidFill>
                <a:latin typeface="+mn-lt"/>
                <a:cs typeface="Calibri"/>
              </a:rPr>
              <a:t>Graanmarkt</a:t>
            </a:r>
            <a:r>
              <a:rPr sz="1200" b="1" spc="0" dirty="0">
                <a:solidFill>
                  <a:srgbClr val="FFFFFF"/>
                </a:solidFill>
                <a:latin typeface="+mn-lt"/>
                <a:cs typeface="Calibri"/>
              </a:rPr>
              <a:t> 63</a:t>
            </a:r>
            <a:endParaRPr lang="nl-BE" sz="1200" b="1" spc="0" dirty="0">
              <a:solidFill>
                <a:srgbClr val="FFFFFF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sz="1200" b="1" spc="0" dirty="0">
                <a:solidFill>
                  <a:srgbClr val="FFFFFF"/>
                </a:solidFill>
                <a:latin typeface="+mn-lt"/>
                <a:cs typeface="Calibri"/>
              </a:rPr>
              <a:t>1000 Brussels</a:t>
            </a:r>
            <a:endParaRPr lang="nl-BE" sz="1200" b="1" spc="0" dirty="0">
              <a:solidFill>
                <a:srgbClr val="FFFFFF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rgbClr val="FFFFFF"/>
                </a:solidFill>
                <a:latin typeface="+mn-lt"/>
                <a:cs typeface="Calibri"/>
              </a:rPr>
              <a:t>T +32 2 229 52 30</a:t>
            </a:r>
            <a:endParaRPr lang="nl-BE" sz="1200" b="0" spc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chemeClr val="bg1"/>
                </a:solidFill>
                <a:latin typeface="+mn-lt"/>
                <a:cs typeface="Calibri"/>
              </a:rPr>
              <a:t>info@pmv.eu</a:t>
            </a: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rgbClr val="FFFFFF"/>
                </a:solidFill>
                <a:latin typeface="+mn-lt"/>
                <a:cs typeface="Calibri"/>
              </a:rPr>
              <a:t>www.pmv.eu</a:t>
            </a:r>
            <a:endParaRPr lang="nl-BE" sz="1200" spc="0" dirty="0">
              <a:latin typeface="+mn-lt"/>
              <a:cs typeface="Calibri"/>
            </a:endParaRPr>
          </a:p>
          <a:p>
            <a:pPr marL="632460" algn="r">
              <a:lnSpc>
                <a:spcPct val="100000"/>
              </a:lnSpc>
              <a:spcBef>
                <a:spcPts val="219"/>
              </a:spcBef>
            </a:pPr>
            <a:endParaRPr sz="1200" spc="0" dirty="0">
              <a:latin typeface="+mn-lt"/>
              <a:cs typeface="Calibri"/>
            </a:endParaRPr>
          </a:p>
        </p:txBody>
      </p:sp>
      <p:sp>
        <p:nvSpPr>
          <p:cNvPr id="14" name="object 21"/>
          <p:cNvSpPr/>
          <p:nvPr userDrawn="1"/>
        </p:nvSpPr>
        <p:spPr>
          <a:xfrm>
            <a:off x="9662600" y="4793183"/>
            <a:ext cx="0" cy="1847214"/>
          </a:xfrm>
          <a:custGeom>
            <a:avLst/>
            <a:gdLst/>
            <a:ahLst/>
            <a:cxnLst/>
            <a:rect l="l" t="t" r="r" b="b"/>
            <a:pathLst>
              <a:path h="1847214">
                <a:moveTo>
                  <a:pt x="0" y="1846795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hthoek 1"/>
          <p:cNvSpPr/>
          <p:nvPr userDrawn="1"/>
        </p:nvSpPr>
        <p:spPr>
          <a:xfrm>
            <a:off x="0" y="0"/>
            <a:ext cx="12192000" cy="153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bject 13"/>
          <p:cNvSpPr/>
          <p:nvPr userDrawn="1"/>
        </p:nvSpPr>
        <p:spPr>
          <a:xfrm>
            <a:off x="6325807" y="395995"/>
            <a:ext cx="1047115" cy="0"/>
          </a:xfrm>
          <a:custGeom>
            <a:avLst/>
            <a:gdLst/>
            <a:ahLst/>
            <a:cxnLst/>
            <a:rect l="l" t="t" r="r" b="b"/>
            <a:pathLst>
              <a:path w="1047115">
                <a:moveTo>
                  <a:pt x="1046645" y="0"/>
                </a:moveTo>
                <a:lnTo>
                  <a:pt x="0" y="0"/>
                </a:lnTo>
              </a:path>
            </a:pathLst>
          </a:custGeom>
          <a:ln w="11684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 userDrawn="1"/>
        </p:nvSpPr>
        <p:spPr>
          <a:xfrm>
            <a:off x="4932617" y="395995"/>
            <a:ext cx="102616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1025994" y="0"/>
                </a:moveTo>
                <a:lnTo>
                  <a:pt x="0" y="0"/>
                </a:lnTo>
              </a:path>
            </a:pathLst>
          </a:custGeom>
          <a:ln w="11684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jdelijke aanduiding voor tekst 2"/>
          <p:cNvSpPr>
            <a:spLocks noGrp="1"/>
          </p:cNvSpPr>
          <p:nvPr>
            <p:ph idx="10" hasCustomPrompt="1"/>
          </p:nvPr>
        </p:nvSpPr>
        <p:spPr>
          <a:xfrm>
            <a:off x="831850" y="661308"/>
            <a:ext cx="10515600" cy="73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l-NL" sz="3600" b="1" u="none" kern="1200" dirty="0" smtClean="0">
                <a:solidFill>
                  <a:srgbClr val="2CBDB8"/>
                </a:solidFill>
                <a:latin typeface="+mn-lt"/>
                <a:ea typeface="+mj-ea"/>
                <a:cs typeface="+mj-cs"/>
              </a:defRPr>
            </a:lvl1pPr>
            <a:lvl2pPr>
              <a:defRPr sz="18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2pPr>
            <a:lvl3pPr>
              <a:defRPr sz="1600" b="1" i="1">
                <a:solidFill>
                  <a:schemeClr val="bg1"/>
                </a:solidFill>
                <a:latin typeface="Adobe Caslon Pro" panose="0205050205050A020403" pitchFamily="18" charset="0"/>
              </a:defRPr>
            </a:lvl3pPr>
            <a:lvl4pPr>
              <a:defRPr sz="1400" b="1" i="1" u="none">
                <a:solidFill>
                  <a:schemeClr val="bg1"/>
                </a:solidFill>
                <a:latin typeface="Adobe Caslon Pro" panose="0205050205050A020403" pitchFamily="18" charset="0"/>
              </a:defRPr>
            </a:lvl4pPr>
            <a:lvl5pPr>
              <a:defRPr sz="1400">
                <a:solidFill>
                  <a:schemeClr val="bg1"/>
                </a:solidFill>
                <a:latin typeface="Gotham Bold" pitchFamily="50" charset="0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08" y="222771"/>
            <a:ext cx="322396" cy="344378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82" y="4792522"/>
            <a:ext cx="1603964" cy="5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bg>
      <p:bgPr>
        <a:solidFill>
          <a:srgbClr val="26B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/>
          <p:cNvSpPr txBox="1"/>
          <p:nvPr userDrawn="1"/>
        </p:nvSpPr>
        <p:spPr>
          <a:xfrm>
            <a:off x="9816386" y="5458277"/>
            <a:ext cx="1905635" cy="13285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sz="1200" b="1" spc="0" dirty="0">
                <a:solidFill>
                  <a:schemeClr val="bg1"/>
                </a:solidFill>
                <a:latin typeface="+mn-lt"/>
                <a:cs typeface="Calibri"/>
              </a:rPr>
              <a:t>Oude </a:t>
            </a:r>
            <a:r>
              <a:rPr sz="1200" b="1" spc="0" dirty="0" err="1">
                <a:solidFill>
                  <a:schemeClr val="bg1"/>
                </a:solidFill>
                <a:latin typeface="+mn-lt"/>
                <a:cs typeface="Calibri"/>
              </a:rPr>
              <a:t>Graanmarkt</a:t>
            </a:r>
            <a:r>
              <a:rPr sz="1200" b="1" spc="0" dirty="0">
                <a:solidFill>
                  <a:schemeClr val="bg1"/>
                </a:solidFill>
                <a:latin typeface="+mn-lt"/>
                <a:cs typeface="Calibri"/>
              </a:rPr>
              <a:t> 63</a:t>
            </a:r>
            <a:endParaRPr lang="nl-BE" sz="1200" b="1" spc="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sz="1200" b="1" spc="0" dirty="0">
                <a:solidFill>
                  <a:schemeClr val="bg1"/>
                </a:solidFill>
                <a:latin typeface="+mn-lt"/>
                <a:cs typeface="Calibri"/>
              </a:rPr>
              <a:t>1000 Brussels</a:t>
            </a:r>
            <a:endParaRPr lang="nl-BE" sz="1200" b="1" spc="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chemeClr val="bg1"/>
                </a:solidFill>
                <a:latin typeface="+mn-lt"/>
                <a:cs typeface="Calibri"/>
              </a:rPr>
              <a:t>T +32 2 229 52 30</a:t>
            </a:r>
            <a:endParaRPr lang="nl-BE" sz="1200" b="0" spc="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chemeClr val="bg1"/>
                </a:solidFill>
                <a:latin typeface="+mn-lt"/>
                <a:cs typeface="Calibri"/>
              </a:rPr>
              <a:t>info@pmv.eu</a:t>
            </a: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nl-BE" sz="1200" b="1" spc="0" dirty="0">
                <a:solidFill>
                  <a:schemeClr val="bg1"/>
                </a:solidFill>
                <a:latin typeface="+mn-lt"/>
                <a:cs typeface="Calibri"/>
              </a:rPr>
              <a:t>www.pmv.eu</a:t>
            </a:r>
            <a:endParaRPr lang="nl-BE" sz="1200" spc="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632460" algn="r">
              <a:lnSpc>
                <a:spcPct val="100000"/>
              </a:lnSpc>
              <a:spcBef>
                <a:spcPts val="219"/>
              </a:spcBef>
            </a:pPr>
            <a:endParaRPr sz="1200" spc="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5" name="object 21"/>
          <p:cNvSpPr/>
          <p:nvPr userDrawn="1"/>
        </p:nvSpPr>
        <p:spPr>
          <a:xfrm>
            <a:off x="9662600" y="4793183"/>
            <a:ext cx="0" cy="1847214"/>
          </a:xfrm>
          <a:custGeom>
            <a:avLst/>
            <a:gdLst/>
            <a:ahLst/>
            <a:cxnLst/>
            <a:rect l="l" t="t" r="r" b="b"/>
            <a:pathLst>
              <a:path h="1847214">
                <a:moveTo>
                  <a:pt x="0" y="1846795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82" y="4792522"/>
            <a:ext cx="1603964" cy="5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1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38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74" r:id="rId3"/>
    <p:sldLayoutId id="2147483661" r:id="rId4"/>
    <p:sldLayoutId id="2147483664" r:id="rId5"/>
    <p:sldLayoutId id="2147483677" r:id="rId6"/>
    <p:sldLayoutId id="2147483660" r:id="rId7"/>
    <p:sldLayoutId id="2147483662" r:id="rId8"/>
    <p:sldLayoutId id="2147483676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CBDB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3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5" r:id="rId2"/>
    <p:sldLayoutId id="2147483668" r:id="rId3"/>
    <p:sldLayoutId id="2147483672" r:id="rId4"/>
    <p:sldLayoutId id="2147483678" r:id="rId5"/>
    <p:sldLayoutId id="2147483669" r:id="rId6"/>
    <p:sldLayoutId id="214748367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85000" t="8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91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CBDB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mv.eu/nl/veelgestelde-vragen-achtergestelde-lening-op-3-jaar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hyperlink" Target="https://www.facebook.com/287858641290871/photos/487920704617996/" TargetMode="External"/><Relationship Id="rId10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vz.eu/" TargetMode="Externa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v.eu/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u="none" dirty="0"/>
              <a:t> Coronacrisis maatregelen van PMV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532520" y="3923696"/>
            <a:ext cx="2861999" cy="902303"/>
          </a:xfrm>
        </p:spPr>
        <p:txBody>
          <a:bodyPr/>
          <a:lstStyle/>
          <a:p>
            <a:r>
              <a:rPr lang="nl-BE" dirty="0"/>
              <a:t>29 september 2020</a:t>
            </a:r>
            <a:br>
              <a:rPr lang="nl-BE" dirty="0"/>
            </a:br>
            <a:r>
              <a:rPr lang="nl-BE" dirty="0"/>
              <a:t>Alex De Ridder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1"/>
          </p:nvPr>
        </p:nvSpPr>
        <p:spPr>
          <a:xfrm>
            <a:off x="2882461" y="3914268"/>
            <a:ext cx="3650059" cy="911731"/>
          </a:xfrm>
        </p:spPr>
        <p:txBody>
          <a:bodyPr>
            <a:normAutofit/>
          </a:bodyPr>
          <a:lstStyle/>
          <a:p>
            <a:r>
              <a:rPr lang="nl-BE" dirty="0"/>
              <a:t>Webinar VLAIO-BAN VLAANDEREN-PMV</a:t>
            </a:r>
          </a:p>
        </p:txBody>
      </p:sp>
    </p:spTree>
    <p:extLst>
      <p:ext uri="{BB962C8B-B14F-4D97-AF65-F5344CB8AC3E}">
        <p14:creationId xmlns:p14="http://schemas.microsoft.com/office/powerpoint/2010/main" val="294392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1600" b="1" dirty="0"/>
              <a:t>Budget opgetrokken van 250 miljoen naar 500 miljoen</a:t>
            </a:r>
            <a:endParaRPr lang="nl-BE" sz="1600" dirty="0"/>
          </a:p>
          <a:p>
            <a:endParaRPr lang="nl-BE" sz="1600" b="1" dirty="0"/>
          </a:p>
          <a:p>
            <a:r>
              <a:rPr lang="nl-BE" sz="1600" b="1" dirty="0"/>
              <a:t>2 doelgroepen</a:t>
            </a:r>
            <a:r>
              <a:rPr lang="nl-BE" sz="1600" dirty="0"/>
              <a:t>: </a:t>
            </a:r>
          </a:p>
          <a:p>
            <a:pPr lvl="1"/>
            <a:r>
              <a:rPr lang="nl-BE" b="1" dirty="0"/>
              <a:t>Doelgroep 1:start-ups en </a:t>
            </a:r>
            <a:r>
              <a:rPr lang="nl-BE" b="1" dirty="0" err="1"/>
              <a:t>scale</a:t>
            </a:r>
            <a:r>
              <a:rPr lang="nl-BE" b="1" dirty="0"/>
              <a:t>-ups</a:t>
            </a:r>
            <a:r>
              <a:rPr lang="nl-BE" dirty="0"/>
              <a:t>: geen </a:t>
            </a:r>
            <a:r>
              <a:rPr lang="nl-BE" dirty="0" err="1"/>
              <a:t>recurrente</a:t>
            </a:r>
            <a:r>
              <a:rPr lang="nl-BE" dirty="0"/>
              <a:t> positieve kasstroom en focus op innovatie</a:t>
            </a:r>
          </a:p>
          <a:p>
            <a:pPr lvl="1"/>
            <a:r>
              <a:rPr lang="nl-BE" b="1" dirty="0"/>
              <a:t>Doelgroep 2</a:t>
            </a:r>
            <a:r>
              <a:rPr lang="nl-BE" dirty="0"/>
              <a:t>:</a:t>
            </a:r>
            <a:r>
              <a:rPr lang="nl-BE" b="1" dirty="0"/>
              <a:t>kmo’s en zelfstandigen:</a:t>
            </a:r>
            <a:r>
              <a:rPr lang="nl-BE" dirty="0"/>
              <a:t> </a:t>
            </a:r>
            <a:r>
              <a:rPr lang="nl-BE" dirty="0" err="1"/>
              <a:t>recurrente</a:t>
            </a:r>
            <a:r>
              <a:rPr lang="nl-BE" dirty="0"/>
              <a:t> positieve kasstromen voor de coronacrisis - </a:t>
            </a:r>
            <a:r>
              <a:rPr lang="nl-BE" dirty="0" err="1"/>
              <a:t>bankable</a:t>
            </a:r>
            <a:endParaRPr lang="nl-BE" dirty="0"/>
          </a:p>
          <a:p>
            <a:r>
              <a:rPr lang="nl-BE" sz="1600" dirty="0"/>
              <a:t>Enkel </a:t>
            </a:r>
            <a:r>
              <a:rPr lang="nl-BE" sz="1600" b="1" dirty="0"/>
              <a:t>intrinsiek gezonde en levensvatbare Vlaamse kmo’s</a:t>
            </a:r>
            <a:endParaRPr lang="nl-BE" sz="1600" dirty="0"/>
          </a:p>
          <a:p>
            <a:r>
              <a:rPr lang="nl-BE" sz="1600" b="1" dirty="0"/>
              <a:t>Geen onderneming in moeilijkheden</a:t>
            </a:r>
          </a:p>
          <a:p>
            <a:pPr lvl="1"/>
            <a:r>
              <a:rPr lang="nl-BE" sz="1400" dirty="0"/>
              <a:t>Versoepeling: voor kmo die minder dan 3j bestaat</a:t>
            </a:r>
          </a:p>
          <a:p>
            <a:r>
              <a:rPr lang="nl-BE" sz="1600" b="1" dirty="0"/>
              <a:t>Tewerkstellingsvoorwaarde:</a:t>
            </a:r>
          </a:p>
          <a:p>
            <a:pPr lvl="1"/>
            <a:r>
              <a:rPr lang="nl-BE" dirty="0"/>
              <a:t> het voorleggen van een realistisch </a:t>
            </a:r>
            <a:r>
              <a:rPr lang="nl-BE" dirty="0" err="1"/>
              <a:t>reactivatieplan</a:t>
            </a:r>
            <a:r>
              <a:rPr lang="nl-BE" dirty="0"/>
              <a:t> dat het volgende aantoont:</a:t>
            </a:r>
          </a:p>
          <a:p>
            <a:pPr lvl="2"/>
            <a:r>
              <a:rPr lang="nl-BE" dirty="0"/>
              <a:t>een stelselmatige afbouw van het aantal voltijdse equivalenten in tijdelijke werkloosheid;</a:t>
            </a:r>
          </a:p>
          <a:p>
            <a:pPr lvl="2"/>
            <a:r>
              <a:rPr lang="nl-BE" dirty="0"/>
              <a:t>een minimale effectieve tewerkstelling van 80% van het aantal voltijdse equivalenten per einde 2019 tegen uiterlijk eind 2020.</a:t>
            </a:r>
          </a:p>
          <a:p>
            <a:pPr lvl="2"/>
            <a:r>
              <a:rPr lang="nl-BE"/>
              <a:t>Versoepeling: </a:t>
            </a:r>
            <a:r>
              <a:rPr lang="nl-BE" dirty="0"/>
              <a:t>60% &amp; tegen eind 2021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Coronalening – Voor wie?</a:t>
            </a:r>
          </a:p>
        </p:txBody>
      </p:sp>
    </p:spTree>
    <p:extLst>
      <p:ext uri="{BB962C8B-B14F-4D97-AF65-F5344CB8AC3E}">
        <p14:creationId xmlns:p14="http://schemas.microsoft.com/office/powerpoint/2010/main" val="216642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1850" y="1233441"/>
            <a:ext cx="10515600" cy="4794983"/>
          </a:xfrm>
        </p:spPr>
        <p:txBody>
          <a:bodyPr>
            <a:normAutofit/>
          </a:bodyPr>
          <a:lstStyle/>
          <a:p>
            <a:r>
              <a:rPr lang="nl-BE" sz="1600" b="1" dirty="0"/>
              <a:t>BEDRAG</a:t>
            </a:r>
            <a:r>
              <a:rPr lang="nl-BE" sz="1600" dirty="0"/>
              <a:t>:</a:t>
            </a:r>
          </a:p>
          <a:p>
            <a:pPr lvl="1"/>
            <a:r>
              <a:rPr lang="nl-BE" dirty="0"/>
              <a:t>Minimum: 25.000 euro</a:t>
            </a:r>
          </a:p>
          <a:p>
            <a:pPr lvl="1"/>
            <a:r>
              <a:rPr lang="nl-BE" dirty="0"/>
              <a:t>Maximum: 2.800.000 euro*</a:t>
            </a:r>
          </a:p>
          <a:p>
            <a:pPr marL="914400" lvl="2" indent="0">
              <a:buNone/>
            </a:pPr>
            <a:r>
              <a:rPr lang="nl-BE" dirty="0"/>
              <a:t>* Verhoging maximum tot 4.300.000 euro mits bijkomende financiering van andere partij</a:t>
            </a:r>
          </a:p>
          <a:p>
            <a:pPr marL="914400" lvl="2" indent="0">
              <a:buNone/>
            </a:pPr>
            <a:r>
              <a:rPr lang="nl-BE" dirty="0"/>
              <a:t>* Beperkt tot het maximum van volgende bedragen, indien boven 800.000 euro</a:t>
            </a:r>
          </a:p>
          <a:p>
            <a:pPr lvl="3"/>
            <a:r>
              <a:rPr lang="nl-BE" dirty="0"/>
              <a:t>100% van de loonkost</a:t>
            </a:r>
          </a:p>
          <a:p>
            <a:pPr lvl="3"/>
            <a:r>
              <a:rPr lang="nl-BE" dirty="0"/>
              <a:t>12,5% van de omzet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Beperkt tot 100.000 euro voor de landbouwsector en 120.000 euro voor de visserij en aquacultuur</a:t>
            </a:r>
          </a:p>
          <a:p>
            <a:r>
              <a:rPr lang="nl-BE" sz="1600" b="1" dirty="0"/>
              <a:t>VORM</a:t>
            </a:r>
            <a:r>
              <a:rPr lang="nl-BE" sz="1600" dirty="0"/>
              <a:t>: Achtergesteld krediet</a:t>
            </a:r>
          </a:p>
          <a:p>
            <a:r>
              <a:rPr lang="nl-BE" sz="1600" b="1" dirty="0"/>
              <a:t>OPNAME</a:t>
            </a:r>
            <a:r>
              <a:rPr lang="nl-BE" sz="1600" dirty="0"/>
              <a:t>: Op te nemen in één schijf bij toekenning</a:t>
            </a:r>
          </a:p>
          <a:p>
            <a:r>
              <a:rPr lang="nl-BE" sz="1600" b="1" dirty="0"/>
              <a:t>LOOPTIJD</a:t>
            </a:r>
            <a:r>
              <a:rPr lang="nl-BE" sz="1600" dirty="0"/>
              <a:t>: 3 jaar</a:t>
            </a:r>
          </a:p>
          <a:p>
            <a:r>
              <a:rPr lang="nl-BE" sz="1600" b="1" dirty="0"/>
              <a:t>TERUGBETALING</a:t>
            </a:r>
            <a:r>
              <a:rPr lang="nl-BE" sz="1600" dirty="0"/>
              <a:t>: </a:t>
            </a:r>
          </a:p>
          <a:p>
            <a:pPr lvl="1"/>
            <a:r>
              <a:rPr lang="nl-BE" dirty="0"/>
              <a:t>Start-ups &amp; </a:t>
            </a:r>
            <a:r>
              <a:rPr lang="nl-BE" dirty="0" err="1"/>
              <a:t>scale</a:t>
            </a:r>
            <a:r>
              <a:rPr lang="nl-BE" dirty="0"/>
              <a:t>-ups: integrale terugbetaling op eindvervaldag (</a:t>
            </a:r>
            <a:r>
              <a:rPr lang="nl-BE" dirty="0" err="1"/>
              <a:t>bulletlening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Kmo’s en zelfstandigen: vrijstelling van kapitaalsaflossing eerste 24 maanden, </a:t>
            </a:r>
            <a:r>
              <a:rPr lang="nl-BE" dirty="0" err="1"/>
              <a:t>bullet</a:t>
            </a:r>
            <a:r>
              <a:rPr lang="nl-BE" dirty="0"/>
              <a:t> ook mogelijk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Coronalening - Modaliteiten</a:t>
            </a:r>
          </a:p>
        </p:txBody>
      </p:sp>
    </p:spTree>
    <p:extLst>
      <p:ext uri="{BB962C8B-B14F-4D97-AF65-F5344CB8AC3E}">
        <p14:creationId xmlns:p14="http://schemas.microsoft.com/office/powerpoint/2010/main" val="187172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1850" y="1233441"/>
            <a:ext cx="10515600" cy="4794983"/>
          </a:xfrm>
        </p:spPr>
        <p:txBody>
          <a:bodyPr>
            <a:normAutofit/>
          </a:bodyPr>
          <a:lstStyle/>
          <a:p>
            <a:endParaRPr lang="nl-BE" sz="1400" dirty="0"/>
          </a:p>
          <a:p>
            <a:r>
              <a:rPr lang="nl-BE" sz="1600" b="1" dirty="0"/>
              <a:t>INTEREST</a:t>
            </a:r>
            <a:r>
              <a:rPr lang="nl-BE" sz="1600" dirty="0"/>
              <a:t>: </a:t>
            </a:r>
          </a:p>
          <a:p>
            <a:pPr lvl="1"/>
            <a:r>
              <a:rPr lang="nl-BE" dirty="0"/>
              <a:t>Start-ups &amp; </a:t>
            </a:r>
            <a:r>
              <a:rPr lang="nl-BE" dirty="0" err="1"/>
              <a:t>scale</a:t>
            </a:r>
            <a:r>
              <a:rPr lang="nl-BE" dirty="0"/>
              <a:t>-ups: gecombineerde rentevoet</a:t>
            </a:r>
          </a:p>
          <a:p>
            <a:pPr lvl="2"/>
            <a:r>
              <a:rPr lang="nl-BE" dirty="0"/>
              <a:t>Tot 800.000 euro: </a:t>
            </a:r>
            <a:r>
              <a:rPr lang="nl-BE" dirty="0" err="1"/>
              <a:t>bulletlening</a:t>
            </a:r>
            <a:r>
              <a:rPr lang="nl-BE" dirty="0"/>
              <a:t> op 3 jaar aan 5% + conversierecht van hoofdsom en intresten aan 25% discount op de aandelenprijs van een kapitaalronde/exit</a:t>
            </a:r>
          </a:p>
          <a:p>
            <a:pPr lvl="2"/>
            <a:r>
              <a:rPr lang="nl-BE" dirty="0"/>
              <a:t>Boven 800.000 euro: </a:t>
            </a:r>
            <a:r>
              <a:rPr lang="nl-BE" dirty="0" err="1"/>
              <a:t>bulletlening</a:t>
            </a:r>
            <a:r>
              <a:rPr lang="nl-BE" dirty="0"/>
              <a:t> op 3 jaar met een minimumintrest van 6%</a:t>
            </a:r>
          </a:p>
          <a:p>
            <a:pPr lvl="2"/>
            <a:r>
              <a:rPr lang="nl-BE" dirty="0"/>
              <a:t>Het conversierecht slaat enkel op de lening tot 800.000 euro. 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Kmo’s en zelfstandigen: jaarlijkse, uitgestelde intrest van 4,5 %, integraal betaalbaar op eindvervaldag of vanaf jaar 2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</a:t>
            </a:r>
            <a:r>
              <a:rPr lang="nl-BE" dirty="0"/>
              <a:t> leningen tem 150K: 3%</a:t>
            </a:r>
            <a:endParaRPr lang="nl-BE" sz="1600" dirty="0"/>
          </a:p>
          <a:p>
            <a:r>
              <a:rPr lang="nl-BE" sz="1600" dirty="0"/>
              <a:t>Voor bedrijven met (bancaire) kredieten: </a:t>
            </a:r>
            <a:r>
              <a:rPr lang="nl-BE" sz="1600" b="1" dirty="0"/>
              <a:t>engagement van de banken om aan boord te blijven</a:t>
            </a:r>
            <a:r>
              <a:rPr lang="nl-BE" sz="1600" dirty="0"/>
              <a:t>.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Coronalening – Interest en voorwaarden</a:t>
            </a:r>
          </a:p>
        </p:txBody>
      </p:sp>
    </p:spTree>
    <p:extLst>
      <p:ext uri="{BB962C8B-B14F-4D97-AF65-F5344CB8AC3E}">
        <p14:creationId xmlns:p14="http://schemas.microsoft.com/office/powerpoint/2010/main" val="357164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249F263-31E6-4334-8A9E-B91521FD5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01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6297"/>
          </a:xfrm>
        </p:spPr>
        <p:txBody>
          <a:bodyPr>
            <a:normAutofit/>
          </a:bodyPr>
          <a:lstStyle/>
          <a:p>
            <a:r>
              <a:rPr lang="nl-BE" b="1" dirty="0"/>
              <a:t>Aanvragen (</a:t>
            </a:r>
            <a:r>
              <a:rPr lang="nl-BE" b="1" dirty="0" err="1"/>
              <a:t>incl</a:t>
            </a:r>
            <a:r>
              <a:rPr lang="nl-BE" b="1" dirty="0"/>
              <a:t> basis info bedrijf) worden via een webformulier ingediend</a:t>
            </a:r>
          </a:p>
          <a:p>
            <a:r>
              <a:rPr lang="nl-BE" b="1" dirty="0"/>
              <a:t>Pre-analyse – Inhoudelijke analyse</a:t>
            </a:r>
            <a:endParaRPr lang="nl-BE" dirty="0"/>
          </a:p>
          <a:p>
            <a:r>
              <a:rPr lang="nl-BE" dirty="0"/>
              <a:t>Indiening ten laatste voor </a:t>
            </a:r>
            <a:r>
              <a:rPr lang="nl-BE" b="1" dirty="0"/>
              <a:t>15 november 2020</a:t>
            </a:r>
            <a:endParaRPr lang="nl-BE" dirty="0"/>
          </a:p>
          <a:p>
            <a:r>
              <a:rPr lang="nl-BE" dirty="0"/>
              <a:t>Het doel is om de tijd tussen aanvraag en toekenning te beperken tot </a:t>
            </a:r>
            <a:r>
              <a:rPr lang="nl-BE" b="1" dirty="0"/>
              <a:t>1 maand</a:t>
            </a:r>
          </a:p>
          <a:p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Proces</a:t>
            </a:r>
          </a:p>
        </p:txBody>
      </p:sp>
    </p:spTree>
    <p:extLst>
      <p:ext uri="{BB962C8B-B14F-4D97-AF65-F5344CB8AC3E}">
        <p14:creationId xmlns:p14="http://schemas.microsoft.com/office/powerpoint/2010/main" val="280534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1039-8708-40ED-8CEB-49F5722F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BFCF-BB8D-40CD-87A8-D0BDCE485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FAQ op de website van PMV</a:t>
            </a:r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F4A4A-E376-4943-AE27-77E6F854F72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MOGELIJKE VRAGEN</a:t>
            </a:r>
          </a:p>
        </p:txBody>
      </p:sp>
    </p:spTree>
    <p:extLst>
      <p:ext uri="{BB962C8B-B14F-4D97-AF65-F5344CB8AC3E}">
        <p14:creationId xmlns:p14="http://schemas.microsoft.com/office/powerpoint/2010/main" val="374570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5A67-C1FF-4050-BAAC-736ABC0B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73EA-C83D-4F2B-8918-B18AE1D273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Coronacrisiswaarborg</a:t>
            </a:r>
          </a:p>
        </p:txBody>
      </p:sp>
    </p:spTree>
    <p:extLst>
      <p:ext uri="{BB962C8B-B14F-4D97-AF65-F5344CB8AC3E}">
        <p14:creationId xmlns:p14="http://schemas.microsoft.com/office/powerpoint/2010/main" val="113871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825625"/>
            <a:ext cx="11101251" cy="4351338"/>
          </a:xfrm>
        </p:spPr>
        <p:txBody>
          <a:bodyPr>
            <a:normAutofit/>
          </a:bodyPr>
          <a:lstStyle/>
          <a:p>
            <a:r>
              <a:rPr lang="nl-BE" dirty="0"/>
              <a:t>100 miljoen euro bovenop de bestaande waarborgcapaciteit</a:t>
            </a:r>
          </a:p>
          <a:p>
            <a:endParaRPr lang="nl-BE" dirty="0"/>
          </a:p>
          <a:p>
            <a:r>
              <a:rPr lang="nl-BE" dirty="0"/>
              <a:t>TOEPASSINGSGEBIED</a:t>
            </a:r>
          </a:p>
          <a:p>
            <a:r>
              <a:rPr lang="nl-BE" dirty="0"/>
              <a:t>Dekking op overbruggingskrediet voor niet-bancaire schulden tot 12 maanden (tot 3 maanden bestaande waarborgregeling)</a:t>
            </a:r>
          </a:p>
          <a:p>
            <a:r>
              <a:rPr lang="nl-BE" dirty="0"/>
              <a:t>Verlenging bestaande waarborgen op kredieten </a:t>
            </a:r>
            <a:r>
              <a:rPr lang="nl-BE"/>
              <a:t>en leasings, </a:t>
            </a:r>
            <a:r>
              <a:rPr lang="nl-BE" dirty="0"/>
              <a:t>mits </a:t>
            </a:r>
            <a:r>
              <a:rPr lang="nl-BE"/>
              <a:t>betalingsuitstel &gt; 6 </a:t>
            </a:r>
            <a:r>
              <a:rPr lang="nl-BE" dirty="0"/>
              <a:t>maanden</a:t>
            </a:r>
          </a:p>
          <a:p>
            <a:r>
              <a:rPr lang="nl-BE" dirty="0"/>
              <a:t>Onder de waarborg brengen van bestaande leasings (50% dekking), mits betalingsuitstel &gt; 6 maanden</a:t>
            </a:r>
          </a:p>
          <a:p>
            <a:endParaRPr lang="nl-BE" dirty="0"/>
          </a:p>
          <a:p>
            <a:r>
              <a:rPr lang="nl-BE" dirty="0"/>
              <a:t>VERGOEDING</a:t>
            </a:r>
          </a:p>
          <a:p>
            <a:pPr lvl="1"/>
            <a:r>
              <a:rPr lang="nl-BE" sz="1800" dirty="0"/>
              <a:t>Verlaagd naar 0,25%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Coronacrisiswaarborg</a:t>
            </a:r>
          </a:p>
        </p:txBody>
      </p:sp>
    </p:spTree>
    <p:extLst>
      <p:ext uri="{BB962C8B-B14F-4D97-AF65-F5344CB8AC3E}">
        <p14:creationId xmlns:p14="http://schemas.microsoft.com/office/powerpoint/2010/main" val="402422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5A67-C1FF-4050-BAAC-736ABC0B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73EA-C83D-4F2B-8918-B18AE1D273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 err="1"/>
              <a:t>Gigarant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Budget verhoogd van 1,5 miljard naar 3 miljard</a:t>
            </a:r>
          </a:p>
          <a:p>
            <a:endParaRPr lang="nl-BE" dirty="0"/>
          </a:p>
          <a:p>
            <a:r>
              <a:rPr lang="nl-BE" dirty="0"/>
              <a:t>LOOPTIJD: 6 jaar</a:t>
            </a:r>
          </a:p>
          <a:p>
            <a:r>
              <a:rPr lang="nl-BE" dirty="0"/>
              <a:t>Geen onderneming in moeilijkheden</a:t>
            </a:r>
          </a:p>
          <a:p>
            <a:r>
              <a:rPr lang="nl-BE" b="1" dirty="0"/>
              <a:t>VERGOEDING</a:t>
            </a:r>
          </a:p>
          <a:p>
            <a:pPr lvl="1"/>
            <a:r>
              <a:rPr lang="nl-BE" dirty="0"/>
              <a:t>Eerste jaar verlaagd, saldo te betalen op einde looptijd garantie</a:t>
            </a:r>
          </a:p>
          <a:p>
            <a:r>
              <a:rPr lang="nl-BE" dirty="0"/>
              <a:t>Bedrijven zonder achterstallen</a:t>
            </a:r>
          </a:p>
          <a:p>
            <a:r>
              <a:rPr lang="nl-BE" dirty="0"/>
              <a:t>BEDRAG: bepaald conform Europese regelgeving</a:t>
            </a:r>
          </a:p>
          <a:p>
            <a:r>
              <a:rPr lang="nl-BE" dirty="0"/>
              <a:t>Tewerkstellingsengagement</a:t>
            </a:r>
          </a:p>
          <a:p>
            <a:r>
              <a:rPr lang="nl-BE" dirty="0"/>
              <a:t>Tot 31 december 2020 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 err="1"/>
              <a:t>Covid</a:t>
            </a:r>
            <a:r>
              <a:rPr lang="nl-BE" dirty="0"/>
              <a:t> 19-waarborg</a:t>
            </a:r>
          </a:p>
        </p:txBody>
      </p:sp>
    </p:spTree>
    <p:extLst>
      <p:ext uri="{BB962C8B-B14F-4D97-AF65-F5344CB8AC3E}">
        <p14:creationId xmlns:p14="http://schemas.microsoft.com/office/powerpoint/2010/main" val="14107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BAE1-EB2A-4DB6-85E2-E7F83C9D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37E38-619D-4175-B7C0-6CF788D8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Voorstelling PMV</a:t>
            </a:r>
          </a:p>
          <a:p>
            <a:r>
              <a:rPr lang="nl-BE" dirty="0"/>
              <a:t>Business as </a:t>
            </a:r>
            <a:r>
              <a:rPr lang="nl-BE" dirty="0" err="1"/>
              <a:t>usual</a:t>
            </a:r>
            <a:endParaRPr lang="nl-BE" dirty="0"/>
          </a:p>
          <a:p>
            <a:r>
              <a:rPr lang="nl-BE" dirty="0"/>
              <a:t>Coronacrisis maatregelen</a:t>
            </a:r>
          </a:p>
          <a:p>
            <a:pPr lvl="1"/>
            <a:r>
              <a:rPr lang="nl-BE" dirty="0"/>
              <a:t>Coronalening </a:t>
            </a:r>
          </a:p>
          <a:p>
            <a:pPr lvl="1"/>
            <a:r>
              <a:rPr lang="nl-BE" dirty="0"/>
              <a:t>Coronacrisis waarborg</a:t>
            </a:r>
          </a:p>
          <a:p>
            <a:pPr lvl="1"/>
            <a:r>
              <a:rPr lang="nl-BE" dirty="0"/>
              <a:t>Covid19-waarborg</a:t>
            </a:r>
          </a:p>
          <a:p>
            <a:r>
              <a:rPr lang="nl-BE" dirty="0"/>
              <a:t>Op de planken</a:t>
            </a:r>
          </a:p>
          <a:p>
            <a:pPr lvl="1"/>
            <a:r>
              <a:rPr lang="nl-BE" dirty="0"/>
              <a:t>Uitbreiding Winwinlening</a:t>
            </a:r>
          </a:p>
          <a:p>
            <a:pPr lvl="1"/>
            <a:r>
              <a:rPr lang="nl-BE" dirty="0"/>
              <a:t>Vriendenaandeel</a:t>
            </a:r>
          </a:p>
          <a:p>
            <a:pPr lvl="1"/>
            <a:r>
              <a:rPr lang="nl-BE" dirty="0"/>
              <a:t>Welvaartsfonds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8E9C7-4BFF-437C-99F2-F572E8B645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Inhoud </a:t>
            </a:r>
          </a:p>
        </p:txBody>
      </p:sp>
    </p:spTree>
    <p:extLst>
      <p:ext uri="{BB962C8B-B14F-4D97-AF65-F5344CB8AC3E}">
        <p14:creationId xmlns:p14="http://schemas.microsoft.com/office/powerpoint/2010/main" val="2486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5A67-C1FF-4050-BAAC-736ABC0B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73EA-C83D-4F2B-8918-B18AE1D273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Bijkomende beslissingen</a:t>
            </a:r>
          </a:p>
        </p:txBody>
      </p:sp>
    </p:spTree>
    <p:extLst>
      <p:ext uri="{BB962C8B-B14F-4D97-AF65-F5344CB8AC3E}">
        <p14:creationId xmlns:p14="http://schemas.microsoft.com/office/powerpoint/2010/main" val="3766543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1850" y="1253331"/>
            <a:ext cx="10515600" cy="4660452"/>
          </a:xfrm>
        </p:spPr>
        <p:txBody>
          <a:bodyPr>
            <a:normAutofit/>
          </a:bodyPr>
          <a:lstStyle/>
          <a:p>
            <a:r>
              <a:rPr lang="nl-BE" sz="1900" u="sng" dirty="0"/>
              <a:t>DEFINITIEF</a:t>
            </a:r>
            <a:r>
              <a:rPr lang="nl-BE" sz="1900" dirty="0"/>
              <a:t>: operationeel verwacht tegen midden oktober</a:t>
            </a:r>
            <a:br>
              <a:rPr lang="nl-BE" sz="1900" dirty="0"/>
            </a:br>
            <a:endParaRPr lang="nl-BE" sz="1900" dirty="0"/>
          </a:p>
          <a:p>
            <a:pPr lvl="1"/>
            <a:r>
              <a:rPr lang="nl-BE" sz="1900" dirty="0"/>
              <a:t>50K </a:t>
            </a:r>
            <a:r>
              <a:rPr lang="nl-BE" sz="1900" dirty="0">
                <a:sym typeface="Wingdings" panose="05000000000000000000" pitchFamily="2" charset="2"/>
              </a:rPr>
              <a:t> 75K</a:t>
            </a:r>
          </a:p>
          <a:p>
            <a:pPr lvl="1"/>
            <a:r>
              <a:rPr lang="nl-BE" sz="1900" dirty="0">
                <a:sym typeface="Wingdings" panose="05000000000000000000" pitchFamily="2" charset="2"/>
              </a:rPr>
              <a:t>200K  300K</a:t>
            </a:r>
          </a:p>
          <a:p>
            <a:pPr lvl="1"/>
            <a:r>
              <a:rPr lang="nl-BE" sz="1900" dirty="0">
                <a:sym typeface="Wingdings" panose="05000000000000000000" pitchFamily="2" charset="2"/>
              </a:rPr>
              <a:t>8j    keuze 5-10j</a:t>
            </a:r>
          </a:p>
          <a:p>
            <a:pPr lvl="1"/>
            <a:r>
              <a:rPr lang="nl-BE" sz="1900" dirty="0">
                <a:sym typeface="Wingdings" panose="05000000000000000000" pitchFamily="2" charset="2"/>
              </a:rPr>
              <a:t>Kleine aandeelhouders : kunnen optreden als kredietgever </a:t>
            </a:r>
            <a:br>
              <a:rPr lang="nl-BE" sz="1900" strike="sngStrike" dirty="0">
                <a:sym typeface="Wingdings" panose="05000000000000000000" pitchFamily="2" charset="2"/>
              </a:rPr>
            </a:br>
            <a:endParaRPr lang="nl-BE" sz="1900" strike="sngStrike" dirty="0"/>
          </a:p>
          <a:p>
            <a:r>
              <a:rPr lang="nl-BE" sz="1900" u="sng" dirty="0"/>
              <a:t>TIJDELIJK</a:t>
            </a:r>
            <a:r>
              <a:rPr lang="nl-BE" sz="1900" dirty="0"/>
              <a:t>: operationeel verwacht midden november</a:t>
            </a:r>
          </a:p>
          <a:p>
            <a:pPr lvl="1"/>
            <a:r>
              <a:rPr lang="nl-BE" sz="1900" dirty="0">
                <a:sym typeface="Wingdings" panose="05000000000000000000" pitchFamily="2" charset="2"/>
              </a:rPr>
              <a:t>30%  40%  enkel contracten na 15/3/2020 en ten laatste 31/12/2021</a:t>
            </a:r>
            <a:endParaRPr lang="nl-BE" sz="1900" strike="sngStrike" dirty="0"/>
          </a:p>
          <a:p>
            <a:pPr lvl="1"/>
            <a:r>
              <a:rPr lang="nl-BE" sz="1900" dirty="0">
                <a:sym typeface="Wingdings" panose="05000000000000000000" pitchFamily="2" charset="2"/>
              </a:rPr>
              <a:t>Mogelijkheid tot verlenging van 8J tot max 10j (dus max 2j verlengen; ofwel 1j ofwel 2j)</a:t>
            </a:r>
          </a:p>
          <a:p>
            <a:pPr lvl="2"/>
            <a:r>
              <a:rPr lang="nl-BE" sz="1900" dirty="0">
                <a:sym typeface="Wingdings" panose="05000000000000000000" pitchFamily="2" charset="2"/>
              </a:rPr>
              <a:t>Mits uitstel van betaling voor dezelfde duurtijd</a:t>
            </a:r>
          </a:p>
          <a:p>
            <a:pPr lvl="2"/>
            <a:r>
              <a:rPr lang="nl-BE" sz="1900" dirty="0">
                <a:sym typeface="Wingdings" panose="05000000000000000000" pitchFamily="2" charset="2"/>
              </a:rPr>
              <a:t>Enkel dossiers die aflopen in 2020</a:t>
            </a:r>
          </a:p>
          <a:p>
            <a:pPr lvl="2"/>
            <a:r>
              <a:rPr lang="nl-BE" sz="1900" dirty="0">
                <a:sym typeface="Wingdings" panose="05000000000000000000" pitchFamily="2" charset="2"/>
              </a:rPr>
              <a:t>Behoud van het ja</a:t>
            </a:r>
            <a:r>
              <a:rPr lang="nl-BE" sz="1900" dirty="0">
                <a:solidFill>
                  <a:schemeClr val="tx1"/>
                </a:solidFill>
                <a:sym typeface="Wingdings" panose="05000000000000000000" pitchFamily="2" charset="2"/>
              </a:rPr>
              <a:t>arlijks</a:t>
            </a:r>
            <a:r>
              <a:rPr lang="nl-BE" sz="1900" dirty="0">
                <a:sym typeface="Wingdings" panose="05000000000000000000" pitchFamily="2" charset="2"/>
              </a:rPr>
              <a:t> belastingkrediet (dus ook het jaar dat je uitstelt)</a:t>
            </a:r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Uitbreiding Winwinlening</a:t>
            </a:r>
          </a:p>
        </p:txBody>
      </p:sp>
    </p:spTree>
    <p:extLst>
      <p:ext uri="{BB962C8B-B14F-4D97-AF65-F5344CB8AC3E}">
        <p14:creationId xmlns:p14="http://schemas.microsoft.com/office/powerpoint/2010/main" val="115985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1850" y="1396095"/>
            <a:ext cx="10515600" cy="4517688"/>
          </a:xfrm>
        </p:spPr>
        <p:txBody>
          <a:bodyPr>
            <a:normAutofit fontScale="85000" lnSpcReduction="20000"/>
          </a:bodyPr>
          <a:lstStyle/>
          <a:p>
            <a:r>
              <a:rPr lang="nl-BE" sz="2000" dirty="0"/>
              <a:t>Systeem om nieuw (“vers”) geld in bedrijf te investeren voor aandelen te verwerven</a:t>
            </a:r>
          </a:p>
          <a:p>
            <a:endParaRPr lang="nl-BE" sz="2000" dirty="0"/>
          </a:p>
          <a:p>
            <a:r>
              <a:rPr lang="nl-BE" sz="2000" dirty="0"/>
              <a:t>Dezelfde bedragen als Winwinlening (75K – 300K)</a:t>
            </a:r>
          </a:p>
          <a:p>
            <a:endParaRPr lang="nl-BE" sz="2000" dirty="0"/>
          </a:p>
          <a:p>
            <a:r>
              <a:rPr lang="nl-BE" sz="2000" dirty="0"/>
              <a:t>Geen cumul met Winwinlening</a:t>
            </a:r>
          </a:p>
          <a:p>
            <a:pPr lvl="1"/>
            <a:r>
              <a:rPr lang="nl-BE" sz="1800" dirty="0"/>
              <a:t>Combinatie </a:t>
            </a:r>
            <a:r>
              <a:rPr lang="nl-BE" sz="1800" dirty="0" err="1"/>
              <a:t>wèl</a:t>
            </a:r>
            <a:r>
              <a:rPr lang="nl-BE" sz="1800" dirty="0"/>
              <a:t>, maar binnen de grenzen v d bedragen</a:t>
            </a:r>
          </a:p>
          <a:p>
            <a:pPr lvl="1"/>
            <a:r>
              <a:rPr lang="nl-BE" sz="1800" dirty="0"/>
              <a:t>Éénmalig </a:t>
            </a:r>
            <a:r>
              <a:rPr lang="nl-BE" sz="1800" dirty="0">
                <a:solidFill>
                  <a:schemeClr val="tx1"/>
                </a:solidFill>
              </a:rPr>
              <a:t>belastingkrediet </a:t>
            </a:r>
            <a:r>
              <a:rPr lang="nl-BE" sz="1800" dirty="0"/>
              <a:t>niet geldig bij vriendenaandeel</a:t>
            </a:r>
            <a:br>
              <a:rPr lang="nl-BE" sz="1800" dirty="0"/>
            </a:br>
            <a:endParaRPr lang="nl-BE" sz="1800" dirty="0"/>
          </a:p>
          <a:p>
            <a:r>
              <a:rPr lang="nl-BE" sz="2000" dirty="0"/>
              <a:t>5 j ; 2,5% fiscale voordeel</a:t>
            </a:r>
            <a:br>
              <a:rPr lang="nl-BE" sz="2000" dirty="0"/>
            </a:br>
            <a:endParaRPr lang="nl-BE" sz="2000" dirty="0"/>
          </a:p>
          <a:p>
            <a:r>
              <a:rPr lang="nl-BE" sz="2000" dirty="0"/>
              <a:t>Max 10% (in totaal) v d aandelen mogen verworden worden</a:t>
            </a:r>
          </a:p>
          <a:p>
            <a:endParaRPr lang="nl-BE" sz="2000" dirty="0"/>
          </a:p>
          <a:p>
            <a:r>
              <a:rPr lang="nl-BE" sz="2000" dirty="0"/>
              <a:t>Ter bescherming v d intekenaar </a:t>
            </a:r>
            <a:r>
              <a:rPr lang="nl-BE" sz="2000" dirty="0">
                <a:sym typeface="Wingdings" panose="05000000000000000000" pitchFamily="2" charset="2"/>
              </a:rPr>
              <a:t> verslag over uitgifteprijs v d aandelen  goedgekeurd door revisor/extern accountant</a:t>
            </a:r>
          </a:p>
          <a:p>
            <a:endParaRPr lang="nl-BE" sz="2000" dirty="0">
              <a:sym typeface="Wingdings" panose="05000000000000000000" pitchFamily="2" charset="2"/>
            </a:endParaRPr>
          </a:p>
          <a:p>
            <a:r>
              <a:rPr lang="nl-BE" sz="2000" dirty="0">
                <a:sym typeface="Wingdings" panose="05000000000000000000" pitchFamily="2" charset="2"/>
              </a:rPr>
              <a:t>Van kracht: vermoedelijk eind 2020-begin 2021</a:t>
            </a:r>
            <a:endParaRPr lang="nl-BE" sz="2000" dirty="0"/>
          </a:p>
          <a:p>
            <a:endParaRPr lang="nl-BE" sz="2000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nl-BE" dirty="0"/>
              <a:t>Vriendenaandeel  </a:t>
            </a:r>
          </a:p>
        </p:txBody>
      </p:sp>
    </p:spTree>
    <p:extLst>
      <p:ext uri="{BB962C8B-B14F-4D97-AF65-F5344CB8AC3E}">
        <p14:creationId xmlns:p14="http://schemas.microsoft.com/office/powerpoint/2010/main" val="427593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1850" y="1948069"/>
            <a:ext cx="10515600" cy="3965713"/>
          </a:xfrm>
        </p:spPr>
        <p:txBody>
          <a:bodyPr>
            <a:normAutofit/>
          </a:bodyPr>
          <a:lstStyle/>
          <a:p>
            <a:r>
              <a:rPr lang="nl-BE" sz="2000" dirty="0">
                <a:sym typeface="Wingdings" panose="05000000000000000000" pitchFamily="2" charset="2"/>
              </a:rPr>
              <a:t>240 </a:t>
            </a:r>
            <a:r>
              <a:rPr lang="nl-BE" sz="2000" dirty="0" err="1">
                <a:sym typeface="Wingdings" panose="05000000000000000000" pitchFamily="2" charset="2"/>
              </a:rPr>
              <a:t>milj</a:t>
            </a:r>
            <a:r>
              <a:rPr lang="nl-BE" sz="2000" dirty="0">
                <a:sym typeface="Wingdings" panose="05000000000000000000" pitchFamily="2" charset="2"/>
              </a:rPr>
              <a:t> </a:t>
            </a:r>
            <a:r>
              <a:rPr lang="nl-BE" sz="2000" dirty="0" err="1">
                <a:sym typeface="Wingdings" panose="05000000000000000000" pitchFamily="2" charset="2"/>
              </a:rPr>
              <a:t>eu</a:t>
            </a:r>
            <a:r>
              <a:rPr lang="nl-BE" sz="2000" dirty="0">
                <a:sym typeface="Wingdings" panose="05000000000000000000" pitchFamily="2" charset="2"/>
              </a:rPr>
              <a:t> </a:t>
            </a:r>
            <a:r>
              <a:rPr lang="nl-BE" sz="2000" dirty="0" err="1">
                <a:sym typeface="Wingdings" panose="05000000000000000000" pitchFamily="2" charset="2"/>
              </a:rPr>
              <a:t>vd</a:t>
            </a:r>
            <a:r>
              <a:rPr lang="nl-BE" sz="2000" dirty="0">
                <a:sym typeface="Wingdings" panose="05000000000000000000" pitchFamily="2" charset="2"/>
              </a:rPr>
              <a:t> Vlaamse Regering  fonds van 500 </a:t>
            </a:r>
            <a:r>
              <a:rPr lang="nl-BE" sz="2000" dirty="0" err="1">
                <a:sym typeface="Wingdings" panose="05000000000000000000" pitchFamily="2" charset="2"/>
              </a:rPr>
              <a:t>milj</a:t>
            </a:r>
            <a:r>
              <a:rPr lang="nl-BE" sz="2000" dirty="0">
                <a:sym typeface="Wingdings" panose="05000000000000000000" pitchFamily="2" charset="2"/>
              </a:rPr>
              <a:t> </a:t>
            </a:r>
            <a:r>
              <a:rPr lang="nl-BE" sz="2000" dirty="0" err="1">
                <a:sym typeface="Wingdings" panose="05000000000000000000" pitchFamily="2" charset="2"/>
              </a:rPr>
              <a:t>eu</a:t>
            </a:r>
            <a:endParaRPr lang="nl-BE" sz="2000" dirty="0">
              <a:sym typeface="Wingdings" panose="05000000000000000000" pitchFamily="2" charset="2"/>
            </a:endParaRPr>
          </a:p>
          <a:p>
            <a:endParaRPr lang="nl-BE" sz="2000" dirty="0">
              <a:sym typeface="Wingdings" panose="05000000000000000000" pitchFamily="2" charset="2"/>
            </a:endParaRPr>
          </a:p>
          <a:p>
            <a:r>
              <a:rPr lang="nl-BE" sz="2000" dirty="0">
                <a:sym typeface="Wingdings" panose="05000000000000000000" pitchFamily="2" charset="2"/>
              </a:rPr>
              <a:t>Voor beloftevolle ondernemingen die in Corona-tijden kapitaal nodig hebben</a:t>
            </a:r>
            <a:br>
              <a:rPr lang="nl-BE" sz="2000" dirty="0">
                <a:sym typeface="Wingdings" panose="05000000000000000000" pitchFamily="2" charset="2"/>
              </a:rPr>
            </a:br>
            <a:endParaRPr lang="nl-BE" sz="2000" dirty="0">
              <a:sym typeface="Wingdings" panose="05000000000000000000" pitchFamily="2" charset="2"/>
            </a:endParaRPr>
          </a:p>
          <a:p>
            <a:r>
              <a:rPr lang="nl-BE" sz="2000" dirty="0"/>
              <a:t>Wordt momenteel uitgewerkt </a:t>
            </a:r>
            <a:r>
              <a:rPr lang="nl-BE" sz="2000" dirty="0" err="1"/>
              <a:t>ism</a:t>
            </a:r>
            <a:r>
              <a:rPr lang="nl-BE" sz="2000" dirty="0"/>
              <a:t> financiële consultant</a:t>
            </a:r>
            <a:br>
              <a:rPr lang="nl-BE" sz="2000" dirty="0"/>
            </a:br>
            <a:endParaRPr lang="nl-BE" sz="2000" dirty="0"/>
          </a:p>
          <a:p>
            <a:r>
              <a:rPr lang="nl-BE" sz="2000" dirty="0"/>
              <a:t>Hierover zal nog verder gecommuniceerd worden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Welvaartsfonds</a:t>
            </a:r>
          </a:p>
        </p:txBody>
      </p:sp>
    </p:spTree>
    <p:extLst>
      <p:ext uri="{BB962C8B-B14F-4D97-AF65-F5344CB8AC3E}">
        <p14:creationId xmlns:p14="http://schemas.microsoft.com/office/powerpoint/2010/main" val="2420069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97165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PMV FACTS &amp; FIGURES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21212" y="1924541"/>
            <a:ext cx="4765675" cy="852156"/>
            <a:chOff x="1005244" y="2301116"/>
            <a:chExt cx="4765675" cy="852156"/>
          </a:xfrm>
        </p:grpSpPr>
        <p:sp>
          <p:nvSpPr>
            <p:cNvPr id="7" name="object 6"/>
            <p:cNvSpPr/>
            <p:nvPr/>
          </p:nvSpPr>
          <p:spPr>
            <a:xfrm>
              <a:off x="2550857" y="2502931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80">
                  <a:moveTo>
                    <a:pt x="57599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6BC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5058" y="2502931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>
                  <a:moveTo>
                    <a:pt x="57599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6BC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/>
            <p:cNvSpPr txBox="1"/>
            <p:nvPr/>
          </p:nvSpPr>
          <p:spPr>
            <a:xfrm>
              <a:off x="1005244" y="2301116"/>
              <a:ext cx="4765675" cy="85215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R="27940" algn="ctr">
                <a:lnSpc>
                  <a:spcPct val="100000"/>
                </a:lnSpc>
                <a:spcBef>
                  <a:spcPts val="105"/>
                </a:spcBef>
              </a:pPr>
              <a:r>
                <a:rPr sz="2050" b="1" spc="-175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2050" dirty="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  <a:spcBef>
                  <a:spcPts val="1775"/>
                </a:spcBef>
              </a:pPr>
              <a:r>
                <a:rPr lang="nl-BE" sz="1900" b="1" dirty="0">
                  <a:solidFill>
                    <a:srgbClr val="26BCB4"/>
                  </a:solidFill>
                  <a:latin typeface="Calibri" panose="020F0502020204030204" pitchFamily="34" charset="0"/>
                  <a:cs typeface="Calibri"/>
                </a:rPr>
                <a:t>FINANCIERING VOOR ONDERNEMERS</a:t>
              </a:r>
              <a:endParaRPr sz="1900" b="1" dirty="0">
                <a:latin typeface="Calibri" panose="020F0502020204030204" pitchFamily="34" charset="0"/>
                <a:cs typeface="Calibri"/>
              </a:endParaRPr>
            </a:p>
          </p:txBody>
        </p:sp>
        <p:sp>
          <p:nvSpPr>
            <p:cNvPr id="10" name="Tekstvak 1"/>
            <p:cNvSpPr txBox="1"/>
            <p:nvPr/>
          </p:nvSpPr>
          <p:spPr>
            <a:xfrm>
              <a:off x="3097092" y="2312562"/>
              <a:ext cx="477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rgbClr val="2EB5B2"/>
                  </a:solidFill>
                </a:rPr>
                <a:t>❶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1" y="2407365"/>
            <a:ext cx="3941990" cy="3580686"/>
            <a:chOff x="1150075" y="2005029"/>
            <a:chExt cx="3462497" cy="3580686"/>
          </a:xfrm>
        </p:grpSpPr>
        <p:sp>
          <p:nvSpPr>
            <p:cNvPr id="21" name="TextBox 20"/>
            <p:cNvSpPr txBox="1"/>
            <p:nvPr/>
          </p:nvSpPr>
          <p:spPr>
            <a:xfrm>
              <a:off x="1150075" y="2005029"/>
              <a:ext cx="238989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0" b="1" dirty="0">
                  <a:solidFill>
                    <a:srgbClr val="2CBDB8"/>
                  </a:solidFill>
                </a:rPr>
                <a:t>PMV IN HET KORT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50075" y="2640800"/>
              <a:ext cx="3462497" cy="2944915"/>
              <a:chOff x="480767" y="3061439"/>
              <a:chExt cx="4060369" cy="294491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80767" y="3684683"/>
                <a:ext cx="2823576" cy="461665"/>
                <a:chOff x="838200" y="1222393"/>
                <a:chExt cx="2823576" cy="1393133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2167096" y="1547189"/>
                  <a:ext cx="1494680" cy="8358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GB" sz="1200" b="1" dirty="0" err="1">
                      <a:solidFill>
                        <a:srgbClr val="4D4D4D"/>
                      </a:solidFill>
                    </a:rPr>
                    <a:t>beheerd</a:t>
                  </a:r>
                  <a:r>
                    <a:rPr lang="en-GB" sz="1200" b="1" dirty="0">
                      <a:solidFill>
                        <a:srgbClr val="4D4D4D"/>
                      </a:solidFill>
                    </a:rPr>
                    <a:t> </a:t>
                  </a:r>
                  <a:r>
                    <a:rPr lang="en-GB" sz="1200" b="1" dirty="0" err="1">
                      <a:solidFill>
                        <a:srgbClr val="4D4D4D"/>
                      </a:solidFill>
                    </a:rPr>
                    <a:t>vermogen</a:t>
                  </a:r>
                  <a:endParaRPr lang="en-GB" sz="1200" b="1" dirty="0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838200" y="1222393"/>
                  <a:ext cx="1603841" cy="139313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GB" sz="2400" b="1" dirty="0">
                      <a:solidFill>
                        <a:srgbClr val="4D4D4D"/>
                      </a:solidFill>
                    </a:rPr>
                    <a:t>€1.35milj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80767" y="4304685"/>
                <a:ext cx="2872859" cy="461665"/>
                <a:chOff x="838200" y="2235425"/>
                <a:chExt cx="2872859" cy="1393133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2158126" y="2560221"/>
                  <a:ext cx="1552933" cy="8358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GB" sz="1200" b="1" dirty="0" err="1">
                      <a:solidFill>
                        <a:srgbClr val="4D4D4D"/>
                      </a:solidFill>
                    </a:rPr>
                    <a:t>geïnvesteerd</a:t>
                  </a:r>
                  <a:r>
                    <a:rPr lang="en-GB" sz="1200" b="1" dirty="0">
                      <a:solidFill>
                        <a:srgbClr val="4D4D4D"/>
                      </a:solidFill>
                    </a:rPr>
                    <a:t> in 2019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838200" y="2235425"/>
                  <a:ext cx="1239161" cy="139313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GB" sz="2400" b="1" dirty="0">
                      <a:solidFill>
                        <a:srgbClr val="4D4D4D"/>
                      </a:solidFill>
                    </a:rPr>
                    <a:t>€238m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80767" y="4924687"/>
                <a:ext cx="3100714" cy="461665"/>
                <a:chOff x="838200" y="3283707"/>
                <a:chExt cx="3100714" cy="1393133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2158124" y="3608503"/>
                  <a:ext cx="1780790" cy="8358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GB" sz="1200" b="1" dirty="0" err="1">
                      <a:solidFill>
                        <a:srgbClr val="4D4D4D"/>
                      </a:solidFill>
                    </a:rPr>
                    <a:t>gedesïnvesteerd</a:t>
                  </a:r>
                  <a:r>
                    <a:rPr lang="en-GB" sz="1200" b="1" dirty="0">
                      <a:solidFill>
                        <a:srgbClr val="4D4D4D"/>
                      </a:solidFill>
                    </a:rPr>
                    <a:t> in 2019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838200" y="3283707"/>
                  <a:ext cx="1239161" cy="139313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GB" sz="2400" b="1" dirty="0">
                      <a:solidFill>
                        <a:srgbClr val="4D4D4D"/>
                      </a:solidFill>
                    </a:rPr>
                    <a:t>€119m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80767" y="5544689"/>
                <a:ext cx="2469010" cy="461665"/>
                <a:chOff x="838200" y="4242349"/>
                <a:chExt cx="2469010" cy="1393133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2158129" y="4567145"/>
                  <a:ext cx="1149081" cy="8358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GB" sz="1200" b="1" dirty="0" err="1">
                      <a:solidFill>
                        <a:srgbClr val="4D4D4D"/>
                      </a:solidFill>
                    </a:rPr>
                    <a:t>werknemers</a:t>
                  </a:r>
                  <a:endParaRPr lang="en-GB" sz="1200" b="1" dirty="0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838200" y="4242349"/>
                  <a:ext cx="944034" cy="139313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GB" sz="2400" b="1" dirty="0">
                      <a:solidFill>
                        <a:srgbClr val="4D4D4D"/>
                      </a:solidFill>
                    </a:rPr>
                    <a:t>125+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80767" y="3061439"/>
                <a:ext cx="4060369" cy="461665"/>
                <a:chOff x="838200" y="1222393"/>
                <a:chExt cx="4060369" cy="1393133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2158129" y="1547189"/>
                  <a:ext cx="2740440" cy="83588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GB" sz="1200" b="1" dirty="0" err="1">
                      <a:solidFill>
                        <a:srgbClr val="4D4D4D"/>
                      </a:solidFill>
                    </a:rPr>
                    <a:t>aandeelhouder</a:t>
                  </a:r>
                  <a:r>
                    <a:rPr lang="en-GB" sz="1200" b="1" dirty="0">
                      <a:solidFill>
                        <a:srgbClr val="4D4D4D"/>
                      </a:solidFill>
                    </a:rPr>
                    <a:t> = </a:t>
                  </a:r>
                  <a:r>
                    <a:rPr lang="en-GB" sz="1200" b="1" dirty="0" err="1">
                      <a:solidFill>
                        <a:srgbClr val="4D4D4D"/>
                      </a:solidFill>
                    </a:rPr>
                    <a:t>Vlaamse</a:t>
                  </a:r>
                  <a:r>
                    <a:rPr lang="en-GB" sz="1200" b="1" dirty="0">
                      <a:solidFill>
                        <a:srgbClr val="4D4D4D"/>
                      </a:solidFill>
                    </a:rPr>
                    <a:t> </a:t>
                  </a:r>
                  <a:r>
                    <a:rPr lang="en-GB" sz="1200" b="1" dirty="0" err="1">
                      <a:solidFill>
                        <a:srgbClr val="4D4D4D"/>
                      </a:solidFill>
                    </a:rPr>
                    <a:t>gewest</a:t>
                  </a:r>
                  <a:endParaRPr lang="en-GB" sz="1200" b="1" dirty="0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38200" y="1222393"/>
                  <a:ext cx="398893" cy="139313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GB" sz="2400" b="1" dirty="0">
                      <a:solidFill>
                        <a:srgbClr val="4D4D4D"/>
                      </a:solidFill>
                    </a:rPr>
                    <a:t>1</a:t>
                  </a:r>
                </a:p>
              </p:txBody>
            </p:sp>
          </p:grpSp>
        </p:grpSp>
      </p:grpSp>
      <p:pic>
        <p:nvPicPr>
          <p:cNvPr id="11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34" y="4143799"/>
            <a:ext cx="863797" cy="419196"/>
          </a:xfrm>
          <a:prstGeom prst="rect">
            <a:avLst/>
          </a:prstGeom>
        </p:spPr>
      </p:pic>
      <p:pic>
        <p:nvPicPr>
          <p:cNvPr id="12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75" y="3272750"/>
            <a:ext cx="660550" cy="482710"/>
          </a:xfrm>
          <a:prstGeom prst="rect">
            <a:avLst/>
          </a:prstGeom>
        </p:spPr>
      </p:pic>
      <p:pic>
        <p:nvPicPr>
          <p:cNvPr id="13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00" y="4941281"/>
            <a:ext cx="558927" cy="584333"/>
          </a:xfrm>
          <a:prstGeom prst="rect">
            <a:avLst/>
          </a:prstGeom>
        </p:spPr>
      </p:pic>
      <p:graphicFrame>
        <p:nvGraphicFramePr>
          <p:cNvPr id="15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014949"/>
              </p:ext>
            </p:extLst>
          </p:nvPr>
        </p:nvGraphicFramePr>
        <p:xfrm>
          <a:off x="6417225" y="2615668"/>
          <a:ext cx="2332213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956">
                <a:tc>
                  <a:txBody>
                    <a:bodyPr/>
                    <a:lstStyle/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nl-BE" sz="1400" b="1" dirty="0">
                          <a:solidFill>
                            <a:srgbClr val="4D4D4D"/>
                          </a:solidFill>
                          <a:latin typeface="+mn-lt"/>
                        </a:rPr>
                        <a:t>KAPITAAL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956">
                <a:tc>
                  <a:txBody>
                    <a:bodyPr/>
                    <a:lstStyle/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nl-BE" sz="1400" b="1" dirty="0">
                          <a:solidFill>
                            <a:srgbClr val="4D4D4D"/>
                          </a:solidFill>
                          <a:latin typeface="+mn-lt"/>
                        </a:rPr>
                        <a:t>LENINGEN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956">
                <a:tc>
                  <a:txBody>
                    <a:bodyPr/>
                    <a:lstStyle/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nl-BE" sz="1400" b="1" dirty="0">
                          <a:solidFill>
                            <a:srgbClr val="4D4D4D"/>
                          </a:solidFill>
                          <a:latin typeface="+mn-lt"/>
                        </a:rPr>
                        <a:t>WAARBORGEN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956">
                <a:tc>
                  <a:txBody>
                    <a:bodyPr/>
                    <a:lstStyle/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endParaRPr lang="nl-BE" sz="1400" b="1" dirty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nl-BE" sz="1400" b="1" dirty="0">
                          <a:solidFill>
                            <a:srgbClr val="4D4D4D"/>
                          </a:solidFill>
                          <a:latin typeface="+mn-lt"/>
                        </a:rPr>
                        <a:t>FONDSINVESTERINGEN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Picture 18" descr="https://scontent-amt2-1.xx.fbcdn.net/v/t1.0-1/p200x200/1069855_487920704617996_898133487_n.jpg?oh=ca61d87e029fdab3202fddf14722f2bc&amp;oe=59491A9D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 b="30000"/>
          <a:stretch/>
        </p:blipFill>
        <p:spPr bwMode="auto">
          <a:xfrm>
            <a:off x="8448267" y="5030172"/>
            <a:ext cx="1089500" cy="485993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56" y="5884817"/>
            <a:ext cx="585483" cy="471243"/>
          </a:xfrm>
          <a:prstGeom prst="rect">
            <a:avLst/>
          </a:prstGeom>
        </p:spPr>
      </p:pic>
      <p:pic>
        <p:nvPicPr>
          <p:cNvPr id="39" name="Afbeelding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06" y="5988051"/>
            <a:ext cx="1277876" cy="396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396"/>
          <a:stretch/>
        </p:blipFill>
        <p:spPr>
          <a:xfrm>
            <a:off x="8464822" y="4239713"/>
            <a:ext cx="884725" cy="323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A707ED9-65AD-4EFD-8189-63D908EC67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76" y="3272750"/>
            <a:ext cx="1668355" cy="48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7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>
          <a:xfrm>
            <a:off x="831850" y="661308"/>
            <a:ext cx="10515600" cy="734786"/>
          </a:xfrm>
        </p:spPr>
        <p:txBody>
          <a:bodyPr>
            <a:normAutofit/>
          </a:bodyPr>
          <a:lstStyle/>
          <a:p>
            <a:r>
              <a:rPr lang="nl-BE" sz="3000" dirty="0"/>
              <a:t>Het financieringslandschap│ </a:t>
            </a:r>
            <a:r>
              <a:rPr lang="nl-BE" sz="3000" b="0" i="1" dirty="0"/>
              <a:t>positionering PMV</a:t>
            </a:r>
          </a:p>
        </p:txBody>
      </p:sp>
      <p:cxnSp>
        <p:nvCxnSpPr>
          <p:cNvPr id="28" name="Straight Arrow Connector 6"/>
          <p:cNvCxnSpPr>
            <a:cxnSpLocks noChangeShapeType="1"/>
          </p:cNvCxnSpPr>
          <p:nvPr/>
        </p:nvCxnSpPr>
        <p:spPr bwMode="auto">
          <a:xfrm>
            <a:off x="3314151" y="2583404"/>
            <a:ext cx="88022" cy="160023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9" name="Straight Arrow Connector 11"/>
          <p:cNvCxnSpPr>
            <a:cxnSpLocks noChangeShapeType="1"/>
          </p:cNvCxnSpPr>
          <p:nvPr/>
        </p:nvCxnSpPr>
        <p:spPr bwMode="auto">
          <a:xfrm flipV="1">
            <a:off x="3490196" y="2315181"/>
            <a:ext cx="0" cy="2665374"/>
          </a:xfrm>
          <a:prstGeom prst="straightConnector1">
            <a:avLst/>
          </a:prstGeom>
          <a:noFill/>
          <a:ln w="38100" algn="ctr">
            <a:solidFill>
              <a:srgbClr val="4D4D4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0"/>
          <p:cNvCxnSpPr>
            <a:cxnSpLocks noChangeShapeType="1"/>
          </p:cNvCxnSpPr>
          <p:nvPr/>
        </p:nvCxnSpPr>
        <p:spPr bwMode="auto">
          <a:xfrm>
            <a:off x="3475054" y="4959697"/>
            <a:ext cx="4273495" cy="0"/>
          </a:xfrm>
          <a:prstGeom prst="straightConnector1">
            <a:avLst/>
          </a:prstGeom>
          <a:noFill/>
          <a:ln w="38100" algn="ctr">
            <a:solidFill>
              <a:srgbClr val="4D4D4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16200000">
            <a:off x="2986108" y="3391496"/>
            <a:ext cx="6576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sz="1050" b="1" dirty="0">
                <a:solidFill>
                  <a:srgbClr val="4D4D4D"/>
                </a:solidFill>
                <a:latin typeface="+mn-lt"/>
                <a:cs typeface="Calibri" pitchFamily="34" charset="0"/>
              </a:rPr>
              <a:t>Return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041916" y="4989513"/>
            <a:ext cx="11413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sz="1050" b="1" dirty="0">
                <a:solidFill>
                  <a:srgbClr val="4D4D4D"/>
                </a:solidFill>
                <a:latin typeface="+mn-lt"/>
                <a:cs typeface="Calibri" pitchFamily="34" charset="0"/>
              </a:rPr>
              <a:t>Risico</a:t>
            </a:r>
          </a:p>
        </p:txBody>
      </p:sp>
      <p:sp>
        <p:nvSpPr>
          <p:cNvPr id="33" name="TextBox 49"/>
          <p:cNvSpPr txBox="1">
            <a:spLocks noChangeArrowheads="1"/>
          </p:cNvSpPr>
          <p:nvPr/>
        </p:nvSpPr>
        <p:spPr bwMode="auto">
          <a:xfrm>
            <a:off x="3645687" y="4437980"/>
            <a:ext cx="1440000" cy="442674"/>
          </a:xfrm>
          <a:prstGeom prst="flowChartAlternateProcess">
            <a:avLst/>
          </a:prstGeom>
          <a:solidFill>
            <a:srgbClr val="2CBDB8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000" b="1" dirty="0" err="1">
                <a:latin typeface="+mn-lt"/>
                <a:cs typeface="Calibri" pitchFamily="34" charset="0"/>
              </a:rPr>
              <a:t>Traditionele</a:t>
            </a:r>
            <a:r>
              <a:rPr lang="en-GB" sz="1000" b="1" dirty="0">
                <a:latin typeface="+mn-lt"/>
                <a:cs typeface="Calibri" pitchFamily="34" charset="0"/>
              </a:rPr>
              <a:t> bank- financiering</a:t>
            </a:r>
          </a:p>
        </p:txBody>
      </p:sp>
      <p:sp>
        <p:nvSpPr>
          <p:cNvPr id="34" name="TextBox 52"/>
          <p:cNvSpPr txBox="1">
            <a:spLocks noChangeArrowheads="1"/>
          </p:cNvSpPr>
          <p:nvPr/>
        </p:nvSpPr>
        <p:spPr bwMode="auto">
          <a:xfrm>
            <a:off x="6038647" y="2558386"/>
            <a:ext cx="1440000" cy="360000"/>
          </a:xfrm>
          <a:prstGeom prst="flowChartAlternateProcess">
            <a:avLst/>
          </a:prstGeom>
          <a:solidFill>
            <a:srgbClr val="2CBDB8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000" b="1" dirty="0" err="1">
                <a:latin typeface="+mn-lt"/>
                <a:cs typeface="Calibri" pitchFamily="34" charset="0"/>
              </a:rPr>
              <a:t>Aandelenkapitaal</a:t>
            </a:r>
            <a:endParaRPr lang="en-GB" sz="1000" b="1" dirty="0">
              <a:latin typeface="+mn-lt"/>
              <a:cs typeface="Calibri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338659" y="2497245"/>
            <a:ext cx="2215467" cy="947908"/>
          </a:xfrm>
          <a:prstGeom prst="roundRect">
            <a:avLst/>
          </a:prstGeom>
          <a:noFill/>
          <a:ln w="19050">
            <a:solidFill>
              <a:srgbClr val="4D4D4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6" name="TextBox 52"/>
          <p:cNvSpPr txBox="1">
            <a:spLocks noChangeArrowheads="1"/>
          </p:cNvSpPr>
          <p:nvPr/>
        </p:nvSpPr>
        <p:spPr bwMode="auto">
          <a:xfrm>
            <a:off x="5438754" y="3037252"/>
            <a:ext cx="1440000" cy="360000"/>
          </a:xfrm>
          <a:prstGeom prst="flowChartAlternateProcess">
            <a:avLst/>
          </a:prstGeom>
          <a:solidFill>
            <a:srgbClr val="2CBDB8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000" b="1" dirty="0" err="1">
                <a:latin typeface="+mn-lt"/>
                <a:cs typeface="Calibri" pitchFamily="34" charset="0"/>
              </a:rPr>
              <a:t>Durfkapitaal</a:t>
            </a:r>
            <a:endParaRPr lang="en-GB" sz="1000" b="1" dirty="0">
              <a:latin typeface="+mn-lt"/>
              <a:cs typeface="Calibri" pitchFamily="34" charset="0"/>
            </a:endParaRP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828839" y="3518454"/>
            <a:ext cx="1440000" cy="360000"/>
          </a:xfrm>
          <a:prstGeom prst="flowChartAlternateProcess">
            <a:avLst/>
          </a:prstGeom>
          <a:solidFill>
            <a:srgbClr val="2CBDB8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000" b="1" dirty="0" err="1">
                <a:latin typeface="+mn-lt"/>
                <a:cs typeface="Calibri" pitchFamily="34" charset="0"/>
              </a:rPr>
              <a:t>Mezzanineleningen</a:t>
            </a:r>
            <a:endParaRPr lang="en-GB" sz="1000" b="1" dirty="0">
              <a:latin typeface="+mn-lt"/>
              <a:cs typeface="Calibri" pitchFamily="34" charset="0"/>
            </a:endParaRPr>
          </a:p>
        </p:txBody>
      </p:sp>
      <p:sp>
        <p:nvSpPr>
          <p:cNvPr id="38" name="TextBox 52"/>
          <p:cNvSpPr txBox="1">
            <a:spLocks noChangeArrowheads="1"/>
          </p:cNvSpPr>
          <p:nvPr/>
        </p:nvSpPr>
        <p:spPr bwMode="auto">
          <a:xfrm>
            <a:off x="4255840" y="3999656"/>
            <a:ext cx="1440000" cy="360000"/>
          </a:xfrm>
          <a:prstGeom prst="flowChartAlternateProcess">
            <a:avLst/>
          </a:prstGeom>
          <a:solidFill>
            <a:srgbClr val="2CBDB8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genda-Semibold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000" b="1" dirty="0" err="1">
                <a:latin typeface="+mn-lt"/>
                <a:cs typeface="Calibri" pitchFamily="34" charset="0"/>
              </a:rPr>
              <a:t>Achtergestelde</a:t>
            </a:r>
            <a:r>
              <a:rPr lang="en-GB" sz="1000" b="1" dirty="0">
                <a:latin typeface="+mn-lt"/>
                <a:cs typeface="Calibri" pitchFamily="34" charset="0"/>
              </a:rPr>
              <a:t> </a:t>
            </a:r>
            <a:r>
              <a:rPr lang="en-GB" sz="1000" b="1" dirty="0" err="1">
                <a:latin typeface="+mn-lt"/>
                <a:cs typeface="Calibri" pitchFamily="34" charset="0"/>
              </a:rPr>
              <a:t>leningen</a:t>
            </a:r>
            <a:endParaRPr lang="en-GB" sz="1000" b="1" dirty="0">
              <a:latin typeface="+mn-lt"/>
              <a:cs typeface="Calibri" pitchFamily="34" charset="0"/>
            </a:endParaRPr>
          </a:p>
        </p:txBody>
      </p:sp>
      <p:sp>
        <p:nvSpPr>
          <p:cNvPr id="27" name="Rounded Rectangle 34">
            <a:extLst>
              <a:ext uri="{FF2B5EF4-FFF2-40B4-BE49-F238E27FC236}">
                <a16:creationId xmlns:a16="http://schemas.microsoft.com/office/drawing/2014/main" id="{8467A93A-FFE5-47E7-A5F1-0A4B140DA00E}"/>
              </a:ext>
            </a:extLst>
          </p:cNvPr>
          <p:cNvSpPr/>
          <p:nvPr/>
        </p:nvSpPr>
        <p:spPr>
          <a:xfrm>
            <a:off x="3535260" y="4417123"/>
            <a:ext cx="1691158" cy="513929"/>
          </a:xfrm>
          <a:prstGeom prst="roundRect">
            <a:avLst/>
          </a:prstGeom>
          <a:noFill/>
          <a:ln w="19050">
            <a:solidFill>
              <a:srgbClr val="4D4D4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9" name="Rounded Rectangle 34">
            <a:extLst>
              <a:ext uri="{FF2B5EF4-FFF2-40B4-BE49-F238E27FC236}">
                <a16:creationId xmlns:a16="http://schemas.microsoft.com/office/drawing/2014/main" id="{316BB98B-77AB-453A-903C-279CA7CC79ED}"/>
              </a:ext>
            </a:extLst>
          </p:cNvPr>
          <p:cNvSpPr/>
          <p:nvPr/>
        </p:nvSpPr>
        <p:spPr>
          <a:xfrm>
            <a:off x="4221060" y="3482621"/>
            <a:ext cx="2215466" cy="902331"/>
          </a:xfrm>
          <a:prstGeom prst="roundRect">
            <a:avLst/>
          </a:prstGeom>
          <a:noFill/>
          <a:ln w="19050">
            <a:solidFill>
              <a:srgbClr val="4D4D4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B6F23-27E4-49CF-BB81-0E5F8D0AD953}"/>
              </a:ext>
            </a:extLst>
          </p:cNvPr>
          <p:cNvSpPr txBox="1"/>
          <p:nvPr/>
        </p:nvSpPr>
        <p:spPr>
          <a:xfrm>
            <a:off x="5226418" y="4453199"/>
            <a:ext cx="74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63255E-5F27-4700-A87C-ABE477038A91}"/>
              </a:ext>
            </a:extLst>
          </p:cNvPr>
          <p:cNvSpPr txBox="1"/>
          <p:nvPr/>
        </p:nvSpPr>
        <p:spPr>
          <a:xfrm>
            <a:off x="6568639" y="3739663"/>
            <a:ext cx="74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9A0957-8DBA-4197-BE21-0FAE929A02E4}"/>
              </a:ext>
            </a:extLst>
          </p:cNvPr>
          <p:cNvSpPr txBox="1"/>
          <p:nvPr/>
        </p:nvSpPr>
        <p:spPr>
          <a:xfrm>
            <a:off x="7654221" y="2751744"/>
            <a:ext cx="74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1DA5F1-A7E1-44BE-969D-752BE8B1CD04}"/>
              </a:ext>
            </a:extLst>
          </p:cNvPr>
          <p:cNvSpPr/>
          <p:nvPr/>
        </p:nvSpPr>
        <p:spPr>
          <a:xfrm>
            <a:off x="4075611" y="2377440"/>
            <a:ext cx="5416719" cy="2007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2C82BD-4430-4E70-A128-CCF76CFFE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33" y="3121076"/>
            <a:ext cx="1559124" cy="7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1600" dirty="0"/>
              <a:t>Bij de toekenning van een banklening hecht de bank een groot belang aan de volgende factoren:</a:t>
            </a:r>
          </a:p>
          <a:p>
            <a:pPr lvl="1"/>
            <a:r>
              <a:rPr lang="nl-BE" sz="1400" dirty="0"/>
              <a:t>Terugbetalingscapaciteit</a:t>
            </a:r>
          </a:p>
          <a:p>
            <a:pPr lvl="1"/>
            <a:r>
              <a:rPr lang="nl-BE" sz="1400" dirty="0"/>
              <a:t>Waarborgen</a:t>
            </a:r>
          </a:p>
          <a:p>
            <a:endParaRPr lang="nl-BE" sz="1600" dirty="0"/>
          </a:p>
          <a:p>
            <a:r>
              <a:rPr lang="nl-BE" sz="1600" dirty="0"/>
              <a:t>Indien de waarborgen onvoldoende zijn dan kan de bank deze gedeeltelijk laten afdekken door PMV:</a:t>
            </a:r>
          </a:p>
          <a:p>
            <a:pPr lvl="1"/>
            <a:r>
              <a:rPr lang="nl-BE" sz="1400" dirty="0"/>
              <a:t>PMV/z – Waarborgen tot € 1,5 miljoen</a:t>
            </a:r>
          </a:p>
          <a:p>
            <a:pPr lvl="1"/>
            <a:r>
              <a:rPr lang="nl-BE" sz="1400" dirty="0"/>
              <a:t>Automatische toekenning tot 75% van bankkrediet voor bedragen &lt; €750.000</a:t>
            </a:r>
          </a:p>
          <a:p>
            <a:pPr lvl="1"/>
            <a:r>
              <a:rPr lang="nl-BE" sz="1400" dirty="0"/>
              <a:t>Premie 0,5% per jaar waarborg</a:t>
            </a:r>
          </a:p>
          <a:p>
            <a:pPr lvl="1"/>
            <a:r>
              <a:rPr lang="nl-BE" sz="1400" dirty="0"/>
              <a:t>Banklening goedgekeurd door de bank</a:t>
            </a:r>
          </a:p>
          <a:p>
            <a:endParaRPr lang="nl-BE" sz="1600" dirty="0"/>
          </a:p>
          <a:p>
            <a:r>
              <a:rPr lang="nl-BE" sz="1600" dirty="0"/>
              <a:t>Corona crisiswaarborg</a:t>
            </a:r>
          </a:p>
          <a:p>
            <a:endParaRPr lang="nl-BE" sz="1600" dirty="0"/>
          </a:p>
          <a:p>
            <a:r>
              <a:rPr lang="nl-BE" sz="1600" dirty="0"/>
              <a:t>Waarborgen </a:t>
            </a:r>
            <a:r>
              <a:rPr lang="nl-BE" sz="1600" dirty="0" err="1"/>
              <a:t>Gigarant</a:t>
            </a:r>
            <a:r>
              <a:rPr lang="nl-BE" sz="1600" dirty="0"/>
              <a:t> – waarborgen vanaf € 1,5 miljoen</a:t>
            </a:r>
          </a:p>
          <a:p>
            <a:pPr lvl="1"/>
            <a:r>
              <a:rPr lang="nl-BE" sz="1400" dirty="0"/>
              <a:t>Dekking tot 80%, marktconforme premie volgens rating van de onderneming</a:t>
            </a:r>
          </a:p>
          <a:p>
            <a:pPr lvl="1"/>
            <a:r>
              <a:rPr lang="nl-BE" sz="1400" dirty="0"/>
              <a:t>Speciale </a:t>
            </a:r>
            <a:r>
              <a:rPr lang="nl-BE" sz="1400" dirty="0" err="1"/>
              <a:t>Covid</a:t>
            </a:r>
            <a:r>
              <a:rPr lang="nl-BE" sz="1400" dirty="0"/>
              <a:t> 19 waarborg met aangepaste modaliteiten</a:t>
            </a:r>
          </a:p>
          <a:p>
            <a:endParaRPr lang="nl-BE" sz="1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1. Traditionele bankfinanciering</a:t>
            </a:r>
          </a:p>
        </p:txBody>
      </p:sp>
    </p:spTree>
    <p:extLst>
      <p:ext uri="{BB962C8B-B14F-4D97-AF65-F5344CB8AC3E}">
        <p14:creationId xmlns:p14="http://schemas.microsoft.com/office/powerpoint/2010/main" val="314074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360970"/>
            <a:ext cx="10515600" cy="48585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1600" dirty="0"/>
              <a:t>Indien er nog voldoende terugbetalingscapaciteit is, zijn er de volgende opties, al dan niet samen met de bank.</a:t>
            </a:r>
          </a:p>
          <a:p>
            <a:pPr marL="0" indent="0">
              <a:buNone/>
            </a:pPr>
            <a:r>
              <a:rPr lang="nl-BE" sz="1600" dirty="0"/>
              <a:t>Gestandaardiseerde oplossingen via PMV/</a:t>
            </a:r>
            <a:r>
              <a:rPr lang="nl-BE" sz="1600" dirty="0" err="1"/>
              <a:t>z</a:t>
            </a:r>
            <a:r>
              <a:rPr lang="nl-BE" sz="1600" dirty="0"/>
              <a:t>:</a:t>
            </a:r>
          </a:p>
          <a:p>
            <a:r>
              <a:rPr lang="nl-BE" sz="1600" dirty="0" err="1"/>
              <a:t>Winwinlening</a:t>
            </a:r>
            <a:endParaRPr lang="nl-BE" sz="1600" dirty="0"/>
          </a:p>
          <a:p>
            <a:pPr lvl="1"/>
            <a:r>
              <a:rPr lang="nl-BE" sz="1400" dirty="0"/>
              <a:t>Achtergestelde lening van vooral familie en vrienden</a:t>
            </a:r>
          </a:p>
          <a:p>
            <a:endParaRPr lang="nl-BE" sz="1600" dirty="0"/>
          </a:p>
          <a:p>
            <a:r>
              <a:rPr lang="nl-BE" sz="1600" dirty="0"/>
              <a:t>Startlening</a:t>
            </a:r>
          </a:p>
          <a:p>
            <a:pPr lvl="1"/>
            <a:r>
              <a:rPr lang="nl-BE" sz="1400" dirty="0"/>
              <a:t>Achtergestelde lening door PMV/</a:t>
            </a:r>
            <a:r>
              <a:rPr lang="nl-BE" sz="1400" dirty="0" err="1"/>
              <a:t>z</a:t>
            </a:r>
            <a:r>
              <a:rPr lang="nl-BE" sz="1400" dirty="0"/>
              <a:t> van maximaal €100.000 voor ondernemers die max. 4 jaar actief zijn</a:t>
            </a:r>
          </a:p>
          <a:p>
            <a:pPr lvl="1"/>
            <a:r>
              <a:rPr lang="nl-BE" sz="1400" dirty="0"/>
              <a:t>Aan 3% interest, 3,25% bij 2 jaar gratieperiode</a:t>
            </a:r>
          </a:p>
          <a:p>
            <a:endParaRPr lang="nl-BE" sz="1600" dirty="0"/>
          </a:p>
          <a:p>
            <a:r>
              <a:rPr lang="nl-BE" sz="1600" dirty="0"/>
              <a:t>Cofinanciering</a:t>
            </a:r>
          </a:p>
          <a:p>
            <a:pPr lvl="1"/>
            <a:r>
              <a:rPr lang="nl-BE" sz="1400" dirty="0"/>
              <a:t>Achtergestelde lening van max €350.000 door PMV/</a:t>
            </a:r>
            <a:r>
              <a:rPr lang="nl-BE" sz="1400" dirty="0" err="1"/>
              <a:t>z</a:t>
            </a:r>
            <a:endParaRPr lang="nl-BE" sz="1400" dirty="0"/>
          </a:p>
          <a:p>
            <a:pPr lvl="1"/>
            <a:r>
              <a:rPr lang="nl-BE" sz="1400" dirty="0"/>
              <a:t>Max. 50% door PMV/</a:t>
            </a:r>
            <a:r>
              <a:rPr lang="nl-BE" sz="1400" dirty="0" err="1"/>
              <a:t>z</a:t>
            </a:r>
            <a:r>
              <a:rPr lang="nl-BE" sz="1400" dirty="0"/>
              <a:t>, de rest door andere financiers (eigen inbreng, bank, business angels, fonds,…)</a:t>
            </a:r>
          </a:p>
          <a:p>
            <a:pPr lvl="1"/>
            <a:r>
              <a:rPr lang="nl-BE" sz="1400" dirty="0"/>
              <a:t>Aan 3% interest, 3,25% bij 2 jaar gratieperiode</a:t>
            </a:r>
          </a:p>
          <a:p>
            <a:endParaRPr lang="nl-BE" sz="1600" dirty="0"/>
          </a:p>
          <a:p>
            <a:r>
              <a:rPr lang="nl-BE" sz="1600" dirty="0"/>
              <a:t>Cofinanciering+</a:t>
            </a:r>
          </a:p>
          <a:p>
            <a:pPr lvl="1"/>
            <a:r>
              <a:rPr lang="nl-BE" sz="1400" dirty="0"/>
              <a:t>Achtergestelde lening van max €700.000 door PMV/</a:t>
            </a:r>
            <a:r>
              <a:rPr lang="nl-BE" sz="1400" dirty="0" err="1"/>
              <a:t>z</a:t>
            </a:r>
            <a:endParaRPr lang="nl-BE" sz="1400" dirty="0"/>
          </a:p>
          <a:p>
            <a:pPr lvl="1"/>
            <a:r>
              <a:rPr lang="nl-BE" sz="1400" dirty="0"/>
              <a:t>Max. 50% door PMV/</a:t>
            </a:r>
            <a:r>
              <a:rPr lang="nl-BE" sz="1400" dirty="0" err="1"/>
              <a:t>z</a:t>
            </a:r>
            <a:r>
              <a:rPr lang="nl-BE" sz="1400" dirty="0"/>
              <a:t>, de rest door andere financiers (eigen inbreng, bank, investeringsfonds, </a:t>
            </a:r>
            <a:r>
              <a:rPr lang="nl-BE" sz="1400" dirty="0" err="1"/>
              <a:t>crowdfundingplatform</a:t>
            </a:r>
            <a:r>
              <a:rPr lang="nl-BE" sz="1400" dirty="0"/>
              <a:t>…)</a:t>
            </a:r>
          </a:p>
          <a:p>
            <a:pPr lvl="1"/>
            <a:r>
              <a:rPr lang="nl-BE" sz="1400" dirty="0"/>
              <a:t>Aan 4,75% interest, 5% bij 2 jaar gratieperiode</a:t>
            </a:r>
          </a:p>
          <a:p>
            <a:endParaRPr lang="nl-BE" sz="1600" dirty="0"/>
          </a:p>
          <a:p>
            <a:r>
              <a:rPr lang="nl-BE" sz="1600" dirty="0"/>
              <a:t>Meer info op </a:t>
            </a:r>
            <a:r>
              <a:rPr lang="nl-BE" sz="1600" dirty="0">
                <a:hlinkClick r:id="rId2"/>
              </a:rPr>
              <a:t>www.pmvz.eu</a:t>
            </a:r>
            <a:r>
              <a:rPr lang="nl-BE" sz="1600" dirty="0"/>
              <a:t>  </a:t>
            </a:r>
          </a:p>
          <a:p>
            <a:endParaRPr lang="nl-BE" sz="1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2. Achtergestelde leningen en mezzanineleningen</a:t>
            </a:r>
          </a:p>
        </p:txBody>
      </p:sp>
    </p:spTree>
    <p:extLst>
      <p:ext uri="{BB962C8B-B14F-4D97-AF65-F5344CB8AC3E}">
        <p14:creationId xmlns:p14="http://schemas.microsoft.com/office/powerpoint/2010/main" val="280204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1600" dirty="0"/>
              <a:t>PMV-bedrijfsleningen: ad hoc maatwerk</a:t>
            </a:r>
          </a:p>
          <a:p>
            <a:pPr lvl="1"/>
            <a:r>
              <a:rPr lang="nl-BE" sz="1400" dirty="0"/>
              <a:t>Vanaf 350.000 euro</a:t>
            </a:r>
          </a:p>
          <a:p>
            <a:pPr lvl="1"/>
            <a:r>
              <a:rPr lang="nl-BE" sz="1400" dirty="0"/>
              <a:t>Looptijd tot 10 jaar</a:t>
            </a:r>
          </a:p>
          <a:p>
            <a:pPr lvl="1"/>
            <a:r>
              <a:rPr lang="nl-BE" sz="1400" dirty="0"/>
              <a:t>Altijd met een </a:t>
            </a:r>
            <a:r>
              <a:rPr lang="nl-BE" sz="1400" dirty="0" err="1"/>
              <a:t>cofinancier</a:t>
            </a:r>
            <a:endParaRPr lang="nl-BE" sz="1400" dirty="0"/>
          </a:p>
          <a:p>
            <a:pPr lvl="1"/>
            <a:r>
              <a:rPr lang="nl-BE" sz="1400" dirty="0"/>
              <a:t>Flexibiliteit in de aflossing</a:t>
            </a:r>
          </a:p>
          <a:p>
            <a:pPr lvl="1"/>
            <a:r>
              <a:rPr lang="nl-BE" sz="1400" dirty="0"/>
              <a:t>Marktconforme interestvoet</a:t>
            </a:r>
          </a:p>
          <a:p>
            <a:pPr lvl="1"/>
            <a:endParaRPr lang="nl-BE" sz="1400" dirty="0"/>
          </a:p>
          <a:p>
            <a:r>
              <a:rPr lang="nl-BE" sz="1600" dirty="0"/>
              <a:t>Coronalening: achtergestelde lening op 3 jaar voor kmo’s en zelfstandigen (zie verder)</a:t>
            </a:r>
          </a:p>
          <a:p>
            <a:endParaRPr lang="nl-BE" sz="1600" dirty="0"/>
          </a:p>
          <a:p>
            <a:r>
              <a:rPr lang="nl-BE" sz="1600" dirty="0"/>
              <a:t>Meer info op </a:t>
            </a:r>
            <a:r>
              <a:rPr lang="nl-BE" sz="1600" dirty="0">
                <a:hlinkClick r:id="rId2"/>
              </a:rPr>
              <a:t>www.pmv.eu</a:t>
            </a:r>
            <a:r>
              <a:rPr lang="nl-BE" sz="1600" dirty="0"/>
              <a:t>  </a:t>
            </a:r>
          </a:p>
          <a:p>
            <a:endParaRPr lang="nl-BE" sz="1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2. Achtergestelde leningen en mezzanineleningen</a:t>
            </a:r>
          </a:p>
        </p:txBody>
      </p:sp>
    </p:spTree>
    <p:extLst>
      <p:ext uri="{BB962C8B-B14F-4D97-AF65-F5344CB8AC3E}">
        <p14:creationId xmlns:p14="http://schemas.microsoft.com/office/powerpoint/2010/main" val="198220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1600" dirty="0"/>
              <a:t>Indien de terugbetalingscapaciteit en de nodige waarborgen niet voorhanden zijn zal men opteren voor (quasi)-kapitaal onder de vorm van:</a:t>
            </a:r>
          </a:p>
          <a:p>
            <a:endParaRPr lang="nl-BE" sz="1600" dirty="0"/>
          </a:p>
          <a:p>
            <a:r>
              <a:rPr lang="nl-BE" sz="1600" dirty="0"/>
              <a:t>Kleine converteerbare achtergestelde lening</a:t>
            </a:r>
          </a:p>
          <a:p>
            <a:pPr lvl="1"/>
            <a:r>
              <a:rPr lang="nl-BE" sz="1400" dirty="0"/>
              <a:t>Max. €350.000 in een kapitaalronde van max. €1.000.000 (max. 50% door PMV)</a:t>
            </a:r>
          </a:p>
          <a:p>
            <a:pPr lvl="1"/>
            <a:r>
              <a:rPr lang="nl-BE" sz="1400" dirty="0"/>
              <a:t>Verkorte procedure</a:t>
            </a:r>
          </a:p>
          <a:p>
            <a:r>
              <a:rPr lang="nl-BE" sz="1600" dirty="0"/>
              <a:t>Coronalening voor </a:t>
            </a:r>
            <a:r>
              <a:rPr lang="nl-BE" sz="1600" dirty="0" err="1"/>
              <a:t>start-ups</a:t>
            </a:r>
            <a:r>
              <a:rPr lang="nl-BE" sz="1600" dirty="0"/>
              <a:t> en </a:t>
            </a:r>
            <a:r>
              <a:rPr lang="nl-BE" sz="1600" dirty="0" err="1"/>
              <a:t>scale</a:t>
            </a:r>
            <a:r>
              <a:rPr lang="nl-BE" sz="1600" dirty="0"/>
              <a:t>-ups (zie verder)</a:t>
            </a:r>
          </a:p>
          <a:p>
            <a:endParaRPr lang="nl-BE" sz="1600" dirty="0"/>
          </a:p>
          <a:p>
            <a:r>
              <a:rPr lang="nl-BE" sz="1600" dirty="0"/>
              <a:t>Kapitaal</a:t>
            </a:r>
          </a:p>
          <a:p>
            <a:pPr lvl="1"/>
            <a:r>
              <a:rPr lang="nl-BE" sz="1400" dirty="0"/>
              <a:t>Business as </a:t>
            </a:r>
            <a:r>
              <a:rPr lang="nl-BE" sz="1400" dirty="0" err="1"/>
              <a:t>usual</a:t>
            </a:r>
            <a:endParaRPr lang="nl-BE" sz="1400" dirty="0"/>
          </a:p>
          <a:p>
            <a:pPr lvl="1"/>
            <a:r>
              <a:rPr lang="nl-BE" sz="1400" dirty="0"/>
              <a:t>Ook grotere bedragen</a:t>
            </a:r>
          </a:p>
          <a:p>
            <a:endParaRPr lang="nl-BE" sz="1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3. Aandelenkapitaal en converteerbare leningen</a:t>
            </a:r>
          </a:p>
        </p:txBody>
      </p:sp>
    </p:spTree>
    <p:extLst>
      <p:ext uri="{BB962C8B-B14F-4D97-AF65-F5344CB8AC3E}">
        <p14:creationId xmlns:p14="http://schemas.microsoft.com/office/powerpoint/2010/main" val="41269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5A67-C1FF-4050-BAAC-736ABC0B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73EA-C83D-4F2B-8918-B18AE1D273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BE" dirty="0"/>
              <a:t>Coronalening</a:t>
            </a:r>
          </a:p>
        </p:txBody>
      </p:sp>
    </p:spTree>
    <p:extLst>
      <p:ext uri="{BB962C8B-B14F-4D97-AF65-F5344CB8AC3E}">
        <p14:creationId xmlns:p14="http://schemas.microsoft.com/office/powerpoint/2010/main" val="407572303"/>
      </p:ext>
    </p:extLst>
  </p:cSld>
  <p:clrMapOvr>
    <a:masterClrMapping/>
  </p:clrMapOvr>
</p:sld>
</file>

<file path=ppt/theme/theme1.xml><?xml version="1.0" encoding="utf-8"?>
<a:theme xmlns:a="http://schemas.openxmlformats.org/drawingml/2006/main" name="PMV Template - Hoofdkleur groen">
  <a:themeElements>
    <a:clrScheme name="Custom 1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08B0A0"/>
      </a:accent1>
      <a:accent2>
        <a:srgbClr val="6C4087"/>
      </a:accent2>
      <a:accent3>
        <a:srgbClr val="69CFC5"/>
      </a:accent3>
      <a:accent4>
        <a:srgbClr val="9373A7"/>
      </a:accent4>
      <a:accent5>
        <a:srgbClr val="ACE5DF"/>
      </a:accent5>
      <a:accent6>
        <a:srgbClr val="D9CEE0"/>
      </a:accent6>
      <a:hlink>
        <a:srgbClr val="4D4D4D"/>
      </a:hlink>
      <a:folHlink>
        <a:srgbClr val="4D4D4D"/>
      </a:folHlink>
    </a:clrScheme>
    <a:fontScheme name="PMV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V_RK Master_September 2019_v1" id="{5EC84471-B715-4898-AB60-247479908416}" vid="{622C5E12-D487-4F5B-B90D-EFCCC7E89AE6}"/>
    </a:ext>
  </a:extLst>
</a:theme>
</file>

<file path=ppt/theme/theme2.xml><?xml version="1.0" encoding="utf-8"?>
<a:theme xmlns:a="http://schemas.openxmlformats.org/drawingml/2006/main" name="PMV Template - Hoofdkleur paars">
  <a:themeElements>
    <a:clrScheme name="Custom 1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08B0A0"/>
      </a:accent1>
      <a:accent2>
        <a:srgbClr val="6C4087"/>
      </a:accent2>
      <a:accent3>
        <a:srgbClr val="69CFC5"/>
      </a:accent3>
      <a:accent4>
        <a:srgbClr val="9373A7"/>
      </a:accent4>
      <a:accent5>
        <a:srgbClr val="ACE5DF"/>
      </a:accent5>
      <a:accent6>
        <a:srgbClr val="D9CEE0"/>
      </a:accent6>
      <a:hlink>
        <a:srgbClr val="4D4D4D"/>
      </a:hlink>
      <a:folHlink>
        <a:srgbClr val="4D4D4D"/>
      </a:folHlink>
    </a:clrScheme>
    <a:fontScheme name="PM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V_RK Master_September 2019_v1" id="{5EC84471-B715-4898-AB60-247479908416}" vid="{694A0DAB-8824-4A9D-AB7D-AA13141BB324}"/>
    </a:ext>
  </a:extLst>
</a:theme>
</file>

<file path=ppt/theme/theme3.xml><?xml version="1.0" encoding="utf-8"?>
<a:theme xmlns:a="http://schemas.openxmlformats.org/drawingml/2006/main" name="1_PMV Template - Hoofdkleur groen">
  <a:themeElements>
    <a:clrScheme name="PMV tabel">
      <a:dk1>
        <a:srgbClr val="4D4D4D"/>
      </a:dk1>
      <a:lt1>
        <a:sysClr val="window" lastClr="FFFFFF"/>
      </a:lt1>
      <a:dk2>
        <a:srgbClr val="4D4D4D"/>
      </a:dk2>
      <a:lt2>
        <a:srgbClr val="FFFFFF"/>
      </a:lt2>
      <a:accent1>
        <a:srgbClr val="2EB5B2"/>
      </a:accent1>
      <a:accent2>
        <a:srgbClr val="6CCBC9"/>
      </a:accent2>
      <a:accent3>
        <a:srgbClr val="B6E5E4"/>
      </a:accent3>
      <a:accent4>
        <a:srgbClr val="2EB5B2"/>
      </a:accent4>
      <a:accent5>
        <a:srgbClr val="6CCBC9"/>
      </a:accent5>
      <a:accent6>
        <a:srgbClr val="B6E5E4"/>
      </a:accent6>
      <a:hlink>
        <a:srgbClr val="4D4D4D"/>
      </a:hlink>
      <a:folHlink>
        <a:srgbClr val="4D4D4D"/>
      </a:folHlink>
    </a:clrScheme>
    <a:fontScheme name="PMV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V-107 Template" id="{5DB0ECD9-B5C7-45C8-87D0-8F791F2800A4}" vid="{261B6FA4-A369-4EA9-9D07-ABF21A6D40E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 L I V E ! 2 3 4 3 5 5 3 . 1 < / d o c u m e n t i d >  
     < s e n d e r i d > A D R < / s e n d e r i d >  
     < s e n d e r e m a i l > A L E X . D E R I D D E R @ P M V . E U < / s e n d e r e m a i l >  
     < l a s t m o d i f i e d > 2 0 2 0 - 0 6 - 0 3 T 1 7 : 0 0 : 5 2 . 0 0 0 0 0 0 0 + 0 2 : 0 0 < / l a s t m o d i f i e d >  
     < d a t a b a s e > L I V E < / d a t a b a s e >  
 < / p r o p e r t i e s > 
</file>

<file path=customXml/itemProps1.xml><?xml version="1.0" encoding="utf-8"?>
<ds:datastoreItem xmlns:ds="http://schemas.openxmlformats.org/officeDocument/2006/customXml" ds:itemID="{39EFE092-5330-4843-913B-27BC30781A7C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PMV_RK Master_September 2019_v1</Template>
  <TotalTime>5701</TotalTime>
  <Words>1207</Words>
  <Application>Microsoft Office PowerPoint</Application>
  <PresentationFormat>Widescreen</PresentationFormat>
  <Paragraphs>223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Adobe Caslon Pro</vt:lpstr>
      <vt:lpstr>Arial</vt:lpstr>
      <vt:lpstr>Arial Narrow</vt:lpstr>
      <vt:lpstr>Calibri</vt:lpstr>
      <vt:lpstr>Century Schoolbook</vt:lpstr>
      <vt:lpstr>Gotham Bold</vt:lpstr>
      <vt:lpstr>Gotham Book</vt:lpstr>
      <vt:lpstr>PMV Template - Hoofdkleur groen</vt:lpstr>
      <vt:lpstr>PMV Template - Hoofdkleur paars</vt:lpstr>
      <vt:lpstr>1_PMV Template - Hoofdkleur groen</vt:lpstr>
      <vt:lpstr>29 september 2020 Alex De Ridder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 Lamberts</dc:creator>
  <cp:lastModifiedBy>Alex De Ridder</cp:lastModifiedBy>
  <cp:revision>229</cp:revision>
  <cp:lastPrinted>2020-01-09T10:09:10Z</cp:lastPrinted>
  <dcterms:created xsi:type="dcterms:W3CDTF">2019-09-04T12:48:42Z</dcterms:created>
  <dcterms:modified xsi:type="dcterms:W3CDTF">2020-09-29T06:33:04Z</dcterms:modified>
</cp:coreProperties>
</file>