
<file path=[Content_Types].xml><?xml version="1.0" encoding="utf-8"?>
<Types xmlns="http://schemas.openxmlformats.org/package/2006/content-types">
  <Default Extension="png" ContentType="image/png"/>
  <Default Extension="tmp" ContentType="image/x-e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8.xml" ContentType="application/vnd.openxmlformats-officedocument.theme+xml"/>
  <Override PartName="/ppt/slideLayouts/slideLayout47.xml" ContentType="application/vnd.openxmlformats-officedocument.presentationml.slideLayout+xml"/>
  <Override PartName="/ppt/theme/theme9.xml" ContentType="application/vnd.openxmlformats-officedocument.theme+xml"/>
  <Override PartName="/ppt/slideLayouts/slideLayout48.xml" ContentType="application/vnd.openxmlformats-officedocument.presentationml.slideLayout+xml"/>
  <Override PartName="/ppt/theme/theme10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12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733" r:id="rId2"/>
    <p:sldMasterId id="2147483704" r:id="rId3"/>
    <p:sldMasterId id="2147483707" r:id="rId4"/>
    <p:sldMasterId id="2147483715" r:id="rId5"/>
    <p:sldMasterId id="2147483721" r:id="rId6"/>
    <p:sldMasterId id="2147483726" r:id="rId7"/>
    <p:sldMasterId id="2147483755" r:id="rId8"/>
    <p:sldMasterId id="2147483761" r:id="rId9"/>
    <p:sldMasterId id="2147483764" r:id="rId10"/>
    <p:sldMasterId id="2147483766" r:id="rId11"/>
    <p:sldMasterId id="2147483772" r:id="rId12"/>
    <p:sldMasterId id="2147483783" r:id="rId13"/>
  </p:sldMasterIdLst>
  <p:notesMasterIdLst>
    <p:notesMasterId r:id="rId17"/>
  </p:notesMasterIdLst>
  <p:handoutMasterIdLst>
    <p:handoutMasterId r:id="rId18"/>
  </p:handoutMasterIdLst>
  <p:sldIdLst>
    <p:sldId id="1010" r:id="rId14"/>
    <p:sldId id="1028" r:id="rId15"/>
    <p:sldId id="1029" r:id="rId16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s Bevers" initials="HB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2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89543" autoAdjust="0"/>
  </p:normalViewPr>
  <p:slideViewPr>
    <p:cSldViewPr>
      <p:cViewPr varScale="1">
        <p:scale>
          <a:sx n="118" d="100"/>
          <a:sy n="118" d="100"/>
        </p:scale>
        <p:origin x="-11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hbe\Desktop\ad%20hoc%20requests%20cijfers\Belgium%20growth%20Coron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089515061533343E-2"/>
          <c:y val="3.5756903503818195E-2"/>
          <c:w val="0.86919527217487036"/>
          <c:h val="0.81503901824028557"/>
        </c:manualLayout>
      </c:layout>
      <c:lineChart>
        <c:grouping val="standard"/>
        <c:varyColors val="0"/>
        <c:ser>
          <c:idx val="0"/>
          <c:order val="0"/>
          <c:spPr>
            <a:ln w="57150"/>
          </c:spPr>
          <c:marker>
            <c:symbol val="none"/>
          </c:marker>
          <c:cat>
            <c:numRef>
              <c:f>Sheet2!$B$8:$B$91</c:f>
              <c:numCache>
                <c:formatCode>General</c:formatCode>
                <c:ptCount val="84"/>
                <c:pt idx="0">
                  <c:v>2005</c:v>
                </c:pt>
                <c:pt idx="4">
                  <c:v>2006</c:v>
                </c:pt>
                <c:pt idx="8">
                  <c:v>2007</c:v>
                </c:pt>
                <c:pt idx="12">
                  <c:v>2008</c:v>
                </c:pt>
                <c:pt idx="16">
                  <c:v>2009</c:v>
                </c:pt>
                <c:pt idx="20">
                  <c:v>2010</c:v>
                </c:pt>
                <c:pt idx="24">
                  <c:v>2011</c:v>
                </c:pt>
                <c:pt idx="28">
                  <c:v>2012</c:v>
                </c:pt>
                <c:pt idx="32">
                  <c:v>2013</c:v>
                </c:pt>
                <c:pt idx="36">
                  <c:v>2014</c:v>
                </c:pt>
                <c:pt idx="40">
                  <c:v>2015</c:v>
                </c:pt>
                <c:pt idx="44">
                  <c:v>2016</c:v>
                </c:pt>
                <c:pt idx="48">
                  <c:v>2017</c:v>
                </c:pt>
                <c:pt idx="52">
                  <c:v>2018</c:v>
                </c:pt>
                <c:pt idx="56">
                  <c:v>2019</c:v>
                </c:pt>
                <c:pt idx="60">
                  <c:v>2020</c:v>
                </c:pt>
                <c:pt idx="64">
                  <c:v>2021</c:v>
                </c:pt>
                <c:pt idx="68">
                  <c:v>2022</c:v>
                </c:pt>
                <c:pt idx="72">
                  <c:v>2023</c:v>
                </c:pt>
                <c:pt idx="76">
                  <c:v>2024</c:v>
                </c:pt>
                <c:pt idx="80">
                  <c:v>2025</c:v>
                </c:pt>
              </c:numCache>
            </c:numRef>
          </c:cat>
          <c:val>
            <c:numRef>
              <c:f>Sheet2!$F$8:$F$91</c:f>
              <c:numCache>
                <c:formatCode>General</c:formatCode>
                <c:ptCount val="84"/>
                <c:pt idx="0">
                  <c:v>80.647474276700251</c:v>
                </c:pt>
                <c:pt idx="1">
                  <c:v>81.130570394005659</c:v>
                </c:pt>
                <c:pt idx="2">
                  <c:v>81.451439429247486</c:v>
                </c:pt>
                <c:pt idx="3">
                  <c:v>82.076148137525536</c:v>
                </c:pt>
                <c:pt idx="4">
                  <c:v>82.579858745921925</c:v>
                </c:pt>
                <c:pt idx="5">
                  <c:v>82.873839314523352</c:v>
                </c:pt>
                <c:pt idx="6">
                  <c:v>83.603413042698875</c:v>
                </c:pt>
                <c:pt idx="7">
                  <c:v>84.552575915104143</c:v>
                </c:pt>
                <c:pt idx="8">
                  <c:v>85.750905245043569</c:v>
                </c:pt>
                <c:pt idx="9">
                  <c:v>86.142580575771703</c:v>
                </c:pt>
                <c:pt idx="10">
                  <c:v>86.807621984010325</c:v>
                </c:pt>
                <c:pt idx="11">
                  <c:v>87.159860896999248</c:v>
                </c:pt>
                <c:pt idx="12">
                  <c:v>87.537195712185849</c:v>
                </c:pt>
                <c:pt idx="13">
                  <c:v>87.592765209909302</c:v>
                </c:pt>
                <c:pt idx="14">
                  <c:v>87.080091779299465</c:v>
                </c:pt>
                <c:pt idx="15">
                  <c:v>85.19162513892374</c:v>
                </c:pt>
                <c:pt idx="16">
                  <c:v>84.362564084178828</c:v>
                </c:pt>
                <c:pt idx="17">
                  <c:v>84.402896784139386</c:v>
                </c:pt>
                <c:pt idx="18">
                  <c:v>85.469472627540966</c:v>
                </c:pt>
                <c:pt idx="19">
                  <c:v>86.156024809091889</c:v>
                </c:pt>
                <c:pt idx="20">
                  <c:v>86.602373355322129</c:v>
                </c:pt>
                <c:pt idx="21">
                  <c:v>87.455634030043385</c:v>
                </c:pt>
                <c:pt idx="22">
                  <c:v>87.819524611909799</c:v>
                </c:pt>
                <c:pt idx="23">
                  <c:v>88.263184311475996</c:v>
                </c:pt>
                <c:pt idx="24">
                  <c:v>88.688022084393936</c:v>
                </c:pt>
                <c:pt idx="25">
                  <c:v>88.872656221991178</c:v>
                </c:pt>
                <c:pt idx="26">
                  <c:v>89.126304090632061</c:v>
                </c:pt>
                <c:pt idx="27">
                  <c:v>89.386225934822363</c:v>
                </c:pt>
                <c:pt idx="28">
                  <c:v>89.578030330190373</c:v>
                </c:pt>
                <c:pt idx="29">
                  <c:v>89.577134047969025</c:v>
                </c:pt>
                <c:pt idx="30">
                  <c:v>89.795826909977421</c:v>
                </c:pt>
                <c:pt idx="31">
                  <c:v>89.754597927795515</c:v>
                </c:pt>
                <c:pt idx="32">
                  <c:v>89.507224034704052</c:v>
                </c:pt>
                <c:pt idx="33">
                  <c:v>90.029756569748685</c:v>
                </c:pt>
                <c:pt idx="34">
                  <c:v>90.309396622808592</c:v>
                </c:pt>
                <c:pt idx="35">
                  <c:v>90.506578711504687</c:v>
                </c:pt>
                <c:pt idx="36">
                  <c:v>90.896461477790126</c:v>
                </c:pt>
                <c:pt idx="37">
                  <c:v>91.136665113110809</c:v>
                </c:pt>
                <c:pt idx="38">
                  <c:v>91.764958950274263</c:v>
                </c:pt>
                <c:pt idx="39">
                  <c:v>92.242677374251599</c:v>
                </c:pt>
                <c:pt idx="40">
                  <c:v>92.719499516007602</c:v>
                </c:pt>
                <c:pt idx="41">
                  <c:v>93.339726813178942</c:v>
                </c:pt>
                <c:pt idx="42">
                  <c:v>93.51629441078407</c:v>
                </c:pt>
                <c:pt idx="43">
                  <c:v>93.906177177069523</c:v>
                </c:pt>
                <c:pt idx="44">
                  <c:v>94.064819130247741</c:v>
                </c:pt>
                <c:pt idx="45">
                  <c:v>94.684150145197719</c:v>
                </c:pt>
                <c:pt idx="46">
                  <c:v>94.892983902771306</c:v>
                </c:pt>
                <c:pt idx="47">
                  <c:v>95.360843222313846</c:v>
                </c:pt>
                <c:pt idx="48">
                  <c:v>96.076972717169184</c:v>
                </c:pt>
                <c:pt idx="49">
                  <c:v>96.370953285770625</c:v>
                </c:pt>
                <c:pt idx="50">
                  <c:v>96.490158821209633</c:v>
                </c:pt>
                <c:pt idx="51">
                  <c:v>97.280679740436668</c:v>
                </c:pt>
                <c:pt idx="52">
                  <c:v>97.501165166887745</c:v>
                </c:pt>
                <c:pt idx="53">
                  <c:v>97.782597784390347</c:v>
                </c:pt>
                <c:pt idx="54">
                  <c:v>97.947513713117985</c:v>
                </c:pt>
                <c:pt idx="55">
                  <c:v>98.732656939016962</c:v>
                </c:pt>
                <c:pt idx="56">
                  <c:v>98.831247983365003</c:v>
                </c:pt>
                <c:pt idx="57">
                  <c:v>99.11716201197433</c:v>
                </c:pt>
                <c:pt idx="58">
                  <c:v>99.520489011579969</c:v>
                </c:pt>
                <c:pt idx="59">
                  <c:v>100</c:v>
                </c:pt>
                <c:pt idx="60">
                  <c:v>96.487469974545576</c:v>
                </c:pt>
                <c:pt idx="61">
                  <c:v>84.84207507259886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val>
            <c:numRef>
              <c:f>Sheet2!$M$8:$M$91</c:f>
              <c:numCache>
                <c:formatCode>General</c:formatCode>
                <c:ptCount val="84"/>
                <c:pt idx="61">
                  <c:v>84.84207507259886</c:v>
                </c:pt>
                <c:pt idx="62">
                  <c:v>93.920177105366932</c:v>
                </c:pt>
                <c:pt idx="63">
                  <c:v>90.163370021152247</c:v>
                </c:pt>
                <c:pt idx="64">
                  <c:v>92.868271121786819</c:v>
                </c:pt>
                <c:pt idx="65">
                  <c:v>95.189977899831476</c:v>
                </c:pt>
                <c:pt idx="66">
                  <c:v>97.093777457828111</c:v>
                </c:pt>
                <c:pt idx="67">
                  <c:v>98.0647152324064</c:v>
                </c:pt>
                <c:pt idx="68">
                  <c:v>98.555038808568426</c:v>
                </c:pt>
                <c:pt idx="69">
                  <c:v>99.047814002611261</c:v>
                </c:pt>
                <c:pt idx="70">
                  <c:v>99.543053072624303</c:v>
                </c:pt>
                <c:pt idx="71">
                  <c:v>100.04076833798742</c:v>
                </c:pt>
                <c:pt idx="72">
                  <c:v>100.34089064300137</c:v>
                </c:pt>
                <c:pt idx="73">
                  <c:v>100.64191331493036</c:v>
                </c:pt>
                <c:pt idx="74">
                  <c:v>100.94383905487514</c:v>
                </c:pt>
                <c:pt idx="75">
                  <c:v>101.24667057203976</c:v>
                </c:pt>
                <c:pt idx="76">
                  <c:v>101.55041058375586</c:v>
                </c:pt>
                <c:pt idx="77">
                  <c:v>101.85506181550711</c:v>
                </c:pt>
                <c:pt idx="78">
                  <c:v>102.16062700095362</c:v>
                </c:pt>
                <c:pt idx="79">
                  <c:v>102.46710888195648</c:v>
                </c:pt>
                <c:pt idx="80">
                  <c:v>102.77451020860234</c:v>
                </c:pt>
                <c:pt idx="81">
                  <c:v>103.08283373922814</c:v>
                </c:pt>
                <c:pt idx="82">
                  <c:v>103.3920822404458</c:v>
                </c:pt>
                <c:pt idx="83">
                  <c:v>103.70225848716713</c:v>
                </c:pt>
              </c:numCache>
            </c:numRef>
          </c:val>
          <c:smooth val="0"/>
        </c:ser>
        <c:ser>
          <c:idx val="2"/>
          <c:order val="2"/>
          <c:spPr>
            <a:ln>
              <a:solidFill>
                <a:schemeClr val="accent1"/>
              </a:solidFill>
              <a:prstDash val="sysDash"/>
            </a:ln>
          </c:spPr>
          <c:marker>
            <c:symbol val="none"/>
          </c:marker>
          <c:val>
            <c:numRef>
              <c:f>Sheet2!$H$8:$H$91</c:f>
              <c:numCache>
                <c:formatCode>General</c:formatCode>
                <c:ptCount val="84"/>
                <c:pt idx="60">
                  <c:v>100.29999999999998</c:v>
                </c:pt>
                <c:pt idx="61">
                  <c:v>100.60089999999997</c:v>
                </c:pt>
                <c:pt idx="62">
                  <c:v>100.90270269999996</c:v>
                </c:pt>
                <c:pt idx="63">
                  <c:v>101.20541080809996</c:v>
                </c:pt>
                <c:pt idx="64">
                  <c:v>101.50902704052424</c:v>
                </c:pt>
                <c:pt idx="65">
                  <c:v>101.81355412164581</c:v>
                </c:pt>
                <c:pt idx="66">
                  <c:v>102.11899478401074</c:v>
                </c:pt>
                <c:pt idx="67">
                  <c:v>102.42535176836276</c:v>
                </c:pt>
                <c:pt idx="68">
                  <c:v>102.73262782366784</c:v>
                </c:pt>
                <c:pt idx="69">
                  <c:v>103.04082570713884</c:v>
                </c:pt>
                <c:pt idx="70">
                  <c:v>103.34994818426024</c:v>
                </c:pt>
                <c:pt idx="71">
                  <c:v>103.65999802881301</c:v>
                </c:pt>
                <c:pt idx="72">
                  <c:v>103.97097802289943</c:v>
                </c:pt>
                <c:pt idx="73">
                  <c:v>104.28289095696812</c:v>
                </c:pt>
                <c:pt idx="74">
                  <c:v>104.59573962983902</c:v>
                </c:pt>
                <c:pt idx="75">
                  <c:v>104.90952684872852</c:v>
                </c:pt>
                <c:pt idx="76">
                  <c:v>105.22425542927469</c:v>
                </c:pt>
                <c:pt idx="77">
                  <c:v>105.53992819556251</c:v>
                </c:pt>
                <c:pt idx="78">
                  <c:v>105.85654798014919</c:v>
                </c:pt>
                <c:pt idx="79">
                  <c:v>106.17411762408962</c:v>
                </c:pt>
                <c:pt idx="80">
                  <c:v>106.49263997696187</c:v>
                </c:pt>
                <c:pt idx="81">
                  <c:v>106.81211789689274</c:v>
                </c:pt>
                <c:pt idx="82">
                  <c:v>107.13255425058341</c:v>
                </c:pt>
                <c:pt idx="83">
                  <c:v>107.45395191333515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322432"/>
        <c:axId val="282323968"/>
      </c:lineChart>
      <c:catAx>
        <c:axId val="28232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82323968"/>
        <c:crosses val="autoZero"/>
        <c:auto val="1"/>
        <c:lblAlgn val="ctr"/>
        <c:lblOffset val="100"/>
        <c:tickLblSkip val="8"/>
        <c:tickMarkSkip val="8"/>
        <c:noMultiLvlLbl val="0"/>
      </c:catAx>
      <c:valAx>
        <c:axId val="282323968"/>
        <c:scaling>
          <c:orientation val="minMax"/>
          <c:max val="110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23224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0.08537</cdr:x>
      <cdr:y>0.06424</cdr:y>
    </cdr:from>
    <cdr:to>
      <cdr:x>0.68169</cdr:x>
      <cdr:y>0.13276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4395" y="285751"/>
          <a:ext cx="3453429" cy="304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u="sng" dirty="0"/>
            <a:t>Belgium real GDP</a:t>
          </a:r>
          <a:r>
            <a:rPr lang="en-US" sz="1400" b="1" u="sng" baseline="0" dirty="0"/>
            <a:t> </a:t>
          </a:r>
          <a:r>
            <a:rPr lang="en-US" sz="1400" b="1" u="sng" baseline="0" dirty="0" smtClean="0"/>
            <a:t>(index</a:t>
          </a:r>
          <a:r>
            <a:rPr lang="en-US" sz="1400" b="1" u="sng" baseline="0" dirty="0"/>
            <a:t>, end 2019 = 100)</a:t>
          </a:r>
          <a:endParaRPr lang="en-US" sz="1400" b="1" u="sng" dirty="0"/>
        </a:p>
      </cdr:txBody>
    </cdr:sp>
  </cdr:relSizeAnchor>
  <cdr:relSizeAnchor xmlns:cdr="http://schemas.openxmlformats.org/drawingml/2006/chartDrawing">
    <cdr:from>
      <cdr:x>0.72104</cdr:x>
      <cdr:y>0.0364</cdr:y>
    </cdr:from>
    <cdr:to>
      <cdr:x>0.72117</cdr:x>
      <cdr:y>0.85236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4175688" y="161914"/>
          <a:ext cx="736" cy="362951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8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EDA5F-E28C-432D-BC9D-44858D522DA6}" type="datetimeFigureOut">
              <a:rPr lang="nl-BE" smtClean="0"/>
              <a:t>18/11/2020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8" y="9443663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4A7D5-ADAD-4A96-900C-C42FC16A182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7269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8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2E5FF-7DDF-4942-8485-2913D2CCEE20}" type="datetimeFigureOut">
              <a:rPr lang="nl-BE" smtClean="0"/>
              <a:t>18/11/2020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6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8" y="9443663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6719D-8115-4777-8BE8-80515DEA7F9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453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9.png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Relationship Id="rId4" Type="http://schemas.openxmlformats.org/officeDocument/2006/relationships/image" Target="../media/image3.pn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Relationship Id="rId5" Type="http://schemas.openxmlformats.org/officeDocument/2006/relationships/image" Target="../media/image5.emf"/><Relationship Id="rId4" Type="http://schemas.openxmlformats.org/officeDocument/2006/relationships/image" Target="../media/image3.pn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69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232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Fund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pic>
        <p:nvPicPr>
          <p:cNvPr id="2" name="Image 1" descr="DegroofPetercam_Asset Service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00" y="245876"/>
            <a:ext cx="1130300" cy="498661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2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Financial Mark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8" t="24650" r="8021" b="25931"/>
          <a:stretch/>
        </p:blipFill>
        <p:spPr>
          <a:xfrm>
            <a:off x="3025098" y="151972"/>
            <a:ext cx="1369762" cy="657486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36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Corporate Fin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4" t="25343" r="8308" b="25828"/>
          <a:stretch/>
        </p:blipFill>
        <p:spPr>
          <a:xfrm>
            <a:off x="3004910" y="172819"/>
            <a:ext cx="1537980" cy="641469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94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5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87775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Private Ban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81"/>
          <a:stretch/>
        </p:blipFill>
        <p:spPr>
          <a:xfrm>
            <a:off x="3060078" y="-178419"/>
            <a:ext cx="1579491" cy="1348275"/>
          </a:xfrm>
          <a:prstGeom prst="rect">
            <a:avLst/>
          </a:prstGeom>
        </p:spPr>
      </p:pic>
      <p:cxnSp>
        <p:nvCxnSpPr>
          <p:cNvPr id="12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8867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Asset Mg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DegroofPetercam_AssetManagemen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575" y="261141"/>
            <a:ext cx="1711325" cy="559597"/>
          </a:xfrm>
          <a:prstGeom prst="rect">
            <a:avLst/>
          </a:prstGeom>
        </p:spPr>
      </p:pic>
      <p:cxnSp>
        <p:nvCxnSpPr>
          <p:cNvPr id="13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32188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Fund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Image 12" descr="DegroofPetercam_Asset Service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00" y="245876"/>
            <a:ext cx="1130300" cy="498661"/>
          </a:xfrm>
          <a:prstGeom prst="rect">
            <a:avLst/>
          </a:prstGeom>
        </p:spPr>
      </p:pic>
      <p:cxnSp>
        <p:nvCxnSpPr>
          <p:cNvPr id="12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505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Financial Mark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8" t="24650" r="8021" b="25931"/>
          <a:stretch/>
        </p:blipFill>
        <p:spPr>
          <a:xfrm>
            <a:off x="3030048" y="151972"/>
            <a:ext cx="1369762" cy="657486"/>
          </a:xfrm>
          <a:prstGeom prst="rect">
            <a:avLst/>
          </a:prstGeom>
        </p:spPr>
      </p:pic>
      <p:cxnSp>
        <p:nvCxnSpPr>
          <p:cNvPr id="12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10112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Corporate Fin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4" t="25343" r="8308" b="25828"/>
          <a:stretch/>
        </p:blipFill>
        <p:spPr>
          <a:xfrm>
            <a:off x="3009860" y="172819"/>
            <a:ext cx="1537980" cy="641469"/>
          </a:xfrm>
          <a:prstGeom prst="rect">
            <a:avLst/>
          </a:prstGeom>
        </p:spPr>
      </p:pic>
      <p:cxnSp>
        <p:nvCxnSpPr>
          <p:cNvPr id="13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34871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g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694437" y="737488"/>
            <a:ext cx="10359237" cy="480131"/>
          </a:xfrm>
          <a:noFill/>
        </p:spPr>
        <p:txBody>
          <a:bodyPr wrap="square" lIns="0" rtlCol="0" anchor="ctr">
            <a:spAutoFit/>
          </a:bodyPr>
          <a:lstStyle>
            <a:lvl1pPr marL="0" indent="0">
              <a:buNone/>
              <a:defRPr lang="fr-FR" sz="28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7" y="6469085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9" name="Espace réservé du pied de page 8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r>
              <a:rPr lang="en-US" dirty="0" err="1"/>
              <a:t>Vooruitzichten</a:t>
            </a:r>
            <a:r>
              <a:rPr lang="en-US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193577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Private Ban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81"/>
          <a:stretch/>
        </p:blipFill>
        <p:spPr>
          <a:xfrm>
            <a:off x="9590648" y="-122710"/>
            <a:ext cx="1738992" cy="148442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cxnSp>
        <p:nvCxnSpPr>
          <p:cNvPr id="22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17319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4 Chap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677333" y="3554133"/>
            <a:ext cx="9511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677333" y="1305196"/>
            <a:ext cx="9511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852538" y="1367274"/>
            <a:ext cx="2921000" cy="4524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852538" y="1899937"/>
            <a:ext cx="2921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852538" y="2257395"/>
            <a:ext cx="2921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685920" y="1355225"/>
            <a:ext cx="2921000" cy="4524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685920" y="1887888"/>
            <a:ext cx="2921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5685920" y="2269096"/>
            <a:ext cx="2921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979879" y="595383"/>
            <a:ext cx="417253" cy="701731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44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778002" y="593403"/>
            <a:ext cx="417253" cy="701731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44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86" name="Text Placeholder 2"/>
          <p:cNvSpPr>
            <a:spLocks noGrp="1"/>
          </p:cNvSpPr>
          <p:nvPr>
            <p:ph type="body" sz="quarter" idx="59" hasCustomPrompt="1"/>
          </p:nvPr>
        </p:nvSpPr>
        <p:spPr>
          <a:xfrm>
            <a:off x="1848637" y="3612882"/>
            <a:ext cx="2921000" cy="4524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87" name="Text Placeholder 2"/>
          <p:cNvSpPr>
            <a:spLocks noGrp="1"/>
          </p:cNvSpPr>
          <p:nvPr>
            <p:ph type="body" sz="quarter" idx="60" hasCustomPrompt="1"/>
          </p:nvPr>
        </p:nvSpPr>
        <p:spPr>
          <a:xfrm>
            <a:off x="1848637" y="4145545"/>
            <a:ext cx="2921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88" name="Text Placeholder 2"/>
          <p:cNvSpPr>
            <a:spLocks noGrp="1"/>
          </p:cNvSpPr>
          <p:nvPr>
            <p:ph type="body" sz="quarter" idx="61" hasCustomPrompt="1"/>
          </p:nvPr>
        </p:nvSpPr>
        <p:spPr>
          <a:xfrm>
            <a:off x="1848637" y="4503003"/>
            <a:ext cx="2921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89" name="Text Placeholder 2"/>
          <p:cNvSpPr>
            <a:spLocks noGrp="1"/>
          </p:cNvSpPr>
          <p:nvPr>
            <p:ph type="body" sz="quarter" idx="62" hasCustomPrompt="1"/>
          </p:nvPr>
        </p:nvSpPr>
        <p:spPr>
          <a:xfrm>
            <a:off x="5682019" y="3600833"/>
            <a:ext cx="2921000" cy="4524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90" name="Text Placeholder 2"/>
          <p:cNvSpPr>
            <a:spLocks noGrp="1"/>
          </p:cNvSpPr>
          <p:nvPr>
            <p:ph type="body" sz="quarter" idx="63" hasCustomPrompt="1"/>
          </p:nvPr>
        </p:nvSpPr>
        <p:spPr>
          <a:xfrm>
            <a:off x="5682019" y="4133496"/>
            <a:ext cx="2921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91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5682019" y="4514704"/>
            <a:ext cx="2921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92" name="Text Placeholder 2"/>
          <p:cNvSpPr>
            <a:spLocks noGrp="1"/>
          </p:cNvSpPr>
          <p:nvPr>
            <p:ph type="body" sz="quarter" idx="65" hasCustomPrompt="1"/>
          </p:nvPr>
        </p:nvSpPr>
        <p:spPr>
          <a:xfrm>
            <a:off x="1975978" y="2840991"/>
            <a:ext cx="417253" cy="701731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44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93" name="Text Placeholder 2"/>
          <p:cNvSpPr>
            <a:spLocks noGrp="1"/>
          </p:cNvSpPr>
          <p:nvPr>
            <p:ph type="body" sz="quarter" idx="66" hasCustomPrompt="1"/>
          </p:nvPr>
        </p:nvSpPr>
        <p:spPr>
          <a:xfrm>
            <a:off x="5774101" y="2839011"/>
            <a:ext cx="417253" cy="701731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44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cxnSp>
        <p:nvCxnSpPr>
          <p:cNvPr id="29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24639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6 Chap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0" name="Text Placeholder 2"/>
          <p:cNvSpPr>
            <a:spLocks noGrp="1"/>
          </p:cNvSpPr>
          <p:nvPr>
            <p:ph type="body" sz="quarter" idx="60" hasCustomPrompt="1"/>
          </p:nvPr>
        </p:nvSpPr>
        <p:spPr>
          <a:xfrm>
            <a:off x="1857491" y="1367274"/>
            <a:ext cx="2664000" cy="4524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61" hasCustomPrompt="1"/>
          </p:nvPr>
        </p:nvSpPr>
        <p:spPr>
          <a:xfrm>
            <a:off x="1857491" y="1900906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62" hasCustomPrompt="1"/>
          </p:nvPr>
        </p:nvSpPr>
        <p:spPr>
          <a:xfrm>
            <a:off x="1849688" y="2282114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66" hasCustomPrompt="1"/>
          </p:nvPr>
        </p:nvSpPr>
        <p:spPr>
          <a:xfrm>
            <a:off x="1984832" y="595383"/>
            <a:ext cx="417253" cy="701731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44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63" hasCustomPrompt="1"/>
          </p:nvPr>
        </p:nvSpPr>
        <p:spPr>
          <a:xfrm>
            <a:off x="4623302" y="1368243"/>
            <a:ext cx="2664000" cy="4524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64" hasCustomPrompt="1"/>
          </p:nvPr>
        </p:nvSpPr>
        <p:spPr>
          <a:xfrm>
            <a:off x="4623302" y="1900906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65" hasCustomPrompt="1"/>
          </p:nvPr>
        </p:nvSpPr>
        <p:spPr>
          <a:xfrm>
            <a:off x="4627370" y="2282114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67" hasCustomPrompt="1"/>
          </p:nvPr>
        </p:nvSpPr>
        <p:spPr>
          <a:xfrm>
            <a:off x="4715384" y="595383"/>
            <a:ext cx="417253" cy="701731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44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70" hasCustomPrompt="1"/>
          </p:nvPr>
        </p:nvSpPr>
        <p:spPr>
          <a:xfrm>
            <a:off x="7395886" y="1367274"/>
            <a:ext cx="2664000" cy="4524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71" hasCustomPrompt="1"/>
          </p:nvPr>
        </p:nvSpPr>
        <p:spPr>
          <a:xfrm>
            <a:off x="7395886" y="1899937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72" hasCustomPrompt="1"/>
          </p:nvPr>
        </p:nvSpPr>
        <p:spPr>
          <a:xfrm>
            <a:off x="7399954" y="2281145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7487968" y="594414"/>
            <a:ext cx="417253" cy="701731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44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75" hasCustomPrompt="1"/>
          </p:nvPr>
        </p:nvSpPr>
        <p:spPr>
          <a:xfrm>
            <a:off x="1865610" y="3622909"/>
            <a:ext cx="2664000" cy="4524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76" hasCustomPrompt="1"/>
          </p:nvPr>
        </p:nvSpPr>
        <p:spPr>
          <a:xfrm>
            <a:off x="1865610" y="4156541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77" hasCustomPrompt="1"/>
          </p:nvPr>
        </p:nvSpPr>
        <p:spPr>
          <a:xfrm>
            <a:off x="1857807" y="4537749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76" name="Text Placeholder 2"/>
          <p:cNvSpPr>
            <a:spLocks noGrp="1"/>
          </p:cNvSpPr>
          <p:nvPr>
            <p:ph type="body" sz="quarter" idx="78" hasCustomPrompt="1"/>
          </p:nvPr>
        </p:nvSpPr>
        <p:spPr>
          <a:xfrm>
            <a:off x="1992951" y="2851018"/>
            <a:ext cx="417253" cy="701731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44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78" name="Text Placeholder 2"/>
          <p:cNvSpPr>
            <a:spLocks noGrp="1"/>
          </p:cNvSpPr>
          <p:nvPr>
            <p:ph type="body" sz="quarter" idx="80" hasCustomPrompt="1"/>
          </p:nvPr>
        </p:nvSpPr>
        <p:spPr>
          <a:xfrm>
            <a:off x="4631421" y="3623878"/>
            <a:ext cx="2664000" cy="4524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79" name="Text Placeholder 2"/>
          <p:cNvSpPr>
            <a:spLocks noGrp="1"/>
          </p:cNvSpPr>
          <p:nvPr>
            <p:ph type="body" sz="quarter" idx="81" hasCustomPrompt="1"/>
          </p:nvPr>
        </p:nvSpPr>
        <p:spPr>
          <a:xfrm>
            <a:off x="4631421" y="4156541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80" name="Text Placeholder 2"/>
          <p:cNvSpPr>
            <a:spLocks noGrp="1"/>
          </p:cNvSpPr>
          <p:nvPr>
            <p:ph type="body" sz="quarter" idx="82" hasCustomPrompt="1"/>
          </p:nvPr>
        </p:nvSpPr>
        <p:spPr>
          <a:xfrm>
            <a:off x="4635489" y="4537749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83" hasCustomPrompt="1"/>
          </p:nvPr>
        </p:nvSpPr>
        <p:spPr>
          <a:xfrm>
            <a:off x="4723503" y="2851018"/>
            <a:ext cx="417253" cy="701731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44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83" name="Text Placeholder 2"/>
          <p:cNvSpPr>
            <a:spLocks noGrp="1"/>
          </p:cNvSpPr>
          <p:nvPr>
            <p:ph type="body" sz="quarter" idx="85" hasCustomPrompt="1"/>
          </p:nvPr>
        </p:nvSpPr>
        <p:spPr>
          <a:xfrm>
            <a:off x="7404005" y="3622909"/>
            <a:ext cx="2664000" cy="4524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84" name="Text Placeholder 2"/>
          <p:cNvSpPr>
            <a:spLocks noGrp="1"/>
          </p:cNvSpPr>
          <p:nvPr>
            <p:ph type="body" sz="quarter" idx="86" hasCustomPrompt="1"/>
          </p:nvPr>
        </p:nvSpPr>
        <p:spPr>
          <a:xfrm>
            <a:off x="7404005" y="4155572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85" name="Text Placeholder 2"/>
          <p:cNvSpPr>
            <a:spLocks noGrp="1"/>
          </p:cNvSpPr>
          <p:nvPr>
            <p:ph type="body" sz="quarter" idx="87" hasCustomPrompt="1"/>
          </p:nvPr>
        </p:nvSpPr>
        <p:spPr>
          <a:xfrm>
            <a:off x="7408073" y="4536780"/>
            <a:ext cx="2664000" cy="37446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86" name="Text Placeholder 2"/>
          <p:cNvSpPr>
            <a:spLocks noGrp="1"/>
          </p:cNvSpPr>
          <p:nvPr>
            <p:ph type="body" sz="quarter" idx="88" hasCustomPrompt="1"/>
          </p:nvPr>
        </p:nvSpPr>
        <p:spPr>
          <a:xfrm>
            <a:off x="7496087" y="2850049"/>
            <a:ext cx="417253" cy="701731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44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cxnSp>
        <p:nvCxnSpPr>
          <p:cNvPr id="42" name="Straight Connector 41"/>
          <p:cNvCxnSpPr/>
          <p:nvPr userDrawn="1"/>
        </p:nvCxnSpPr>
        <p:spPr>
          <a:xfrm>
            <a:off x="677333" y="3554133"/>
            <a:ext cx="9511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>
          <a:xfrm>
            <a:off x="677333" y="1305196"/>
            <a:ext cx="95116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7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44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40950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4 Chap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61" name="Text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1874520" y="921421"/>
            <a:ext cx="2921000" cy="452432"/>
          </a:xfrm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74" hasCustomPrompt="1"/>
          </p:nvPr>
        </p:nvSpPr>
        <p:spPr>
          <a:xfrm>
            <a:off x="1874520" y="1345088"/>
            <a:ext cx="2921000" cy="374461"/>
          </a:xfrm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75" hasCustomPrompt="1"/>
          </p:nvPr>
        </p:nvSpPr>
        <p:spPr>
          <a:xfrm>
            <a:off x="1874520" y="1611642"/>
            <a:ext cx="2921000" cy="374461"/>
          </a:xfrm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82" name="Text Placeholder 2"/>
          <p:cNvSpPr>
            <a:spLocks noGrp="1"/>
          </p:cNvSpPr>
          <p:nvPr>
            <p:ph type="body" sz="quarter" idx="76" hasCustomPrompt="1"/>
          </p:nvPr>
        </p:nvSpPr>
        <p:spPr>
          <a:xfrm>
            <a:off x="659037" y="934184"/>
            <a:ext cx="417253" cy="452432"/>
          </a:xfrm>
        </p:spPr>
        <p:txBody>
          <a:bodyPr wrap="square" rtlCol="0">
            <a:spAutoFit/>
          </a:bodyPr>
          <a:lstStyle>
            <a:lvl1pPr marL="0" indent="0" algn="ctr">
              <a:buNone/>
              <a:defRPr lang="fr-FR" sz="26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84" name="Text Placeholder 2"/>
          <p:cNvSpPr>
            <a:spLocks noGrp="1"/>
          </p:cNvSpPr>
          <p:nvPr>
            <p:ph type="body" sz="quarter" idx="77" hasCustomPrompt="1"/>
          </p:nvPr>
        </p:nvSpPr>
        <p:spPr>
          <a:xfrm>
            <a:off x="1874520" y="2036545"/>
            <a:ext cx="2921000" cy="452432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86" name="Text Placeholder 2"/>
          <p:cNvSpPr>
            <a:spLocks noGrp="1"/>
          </p:cNvSpPr>
          <p:nvPr>
            <p:ph type="body" sz="quarter" idx="78" hasCustomPrompt="1"/>
          </p:nvPr>
        </p:nvSpPr>
        <p:spPr>
          <a:xfrm>
            <a:off x="1874520" y="2460212"/>
            <a:ext cx="2921000" cy="37446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87" name="Text Placeholder 2"/>
          <p:cNvSpPr>
            <a:spLocks noGrp="1"/>
          </p:cNvSpPr>
          <p:nvPr>
            <p:ph type="body" sz="quarter" idx="79" hasCustomPrompt="1"/>
          </p:nvPr>
        </p:nvSpPr>
        <p:spPr>
          <a:xfrm>
            <a:off x="1874520" y="2737917"/>
            <a:ext cx="2921000" cy="37446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88" name="Text Placeholder 2"/>
          <p:cNvSpPr>
            <a:spLocks noGrp="1"/>
          </p:cNvSpPr>
          <p:nvPr>
            <p:ph type="body" sz="quarter" idx="80" hasCustomPrompt="1"/>
          </p:nvPr>
        </p:nvSpPr>
        <p:spPr>
          <a:xfrm>
            <a:off x="659037" y="2060459"/>
            <a:ext cx="417253" cy="452432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26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89" name="Text Placeholder 2"/>
          <p:cNvSpPr>
            <a:spLocks noGrp="1"/>
          </p:cNvSpPr>
          <p:nvPr>
            <p:ph type="body" sz="quarter" idx="81" hasCustomPrompt="1"/>
          </p:nvPr>
        </p:nvSpPr>
        <p:spPr>
          <a:xfrm>
            <a:off x="1874520" y="3162817"/>
            <a:ext cx="2921000" cy="452432"/>
          </a:xfrm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90" name="Text Placeholder 2"/>
          <p:cNvSpPr>
            <a:spLocks noGrp="1"/>
          </p:cNvSpPr>
          <p:nvPr>
            <p:ph type="body" sz="quarter" idx="82" hasCustomPrompt="1"/>
          </p:nvPr>
        </p:nvSpPr>
        <p:spPr>
          <a:xfrm>
            <a:off x="1874520" y="3586484"/>
            <a:ext cx="2921000" cy="374461"/>
          </a:xfrm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91" name="Text Placeholder 2"/>
          <p:cNvSpPr>
            <a:spLocks noGrp="1"/>
          </p:cNvSpPr>
          <p:nvPr>
            <p:ph type="body" sz="quarter" idx="83" hasCustomPrompt="1"/>
          </p:nvPr>
        </p:nvSpPr>
        <p:spPr>
          <a:xfrm>
            <a:off x="1874520" y="3864189"/>
            <a:ext cx="2921000" cy="374461"/>
          </a:xfrm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92" name="Text Placeholder 2"/>
          <p:cNvSpPr>
            <a:spLocks noGrp="1"/>
          </p:cNvSpPr>
          <p:nvPr>
            <p:ph type="body" sz="quarter" idx="84" hasCustomPrompt="1"/>
          </p:nvPr>
        </p:nvSpPr>
        <p:spPr>
          <a:xfrm>
            <a:off x="659037" y="3164429"/>
            <a:ext cx="417253" cy="452432"/>
          </a:xfrm>
        </p:spPr>
        <p:txBody>
          <a:bodyPr wrap="square" rtlCol="0">
            <a:spAutoFit/>
          </a:bodyPr>
          <a:lstStyle>
            <a:lvl1pPr marL="0" indent="0" algn="ctr">
              <a:buNone/>
              <a:defRPr lang="fr-FR" sz="26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93" name="Text Placeholder 2"/>
          <p:cNvSpPr>
            <a:spLocks noGrp="1"/>
          </p:cNvSpPr>
          <p:nvPr>
            <p:ph type="body" sz="quarter" idx="85" hasCustomPrompt="1"/>
          </p:nvPr>
        </p:nvSpPr>
        <p:spPr>
          <a:xfrm>
            <a:off x="1874520" y="4311394"/>
            <a:ext cx="2921000" cy="452432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94" name="Text Placeholder 2"/>
          <p:cNvSpPr>
            <a:spLocks noGrp="1"/>
          </p:cNvSpPr>
          <p:nvPr>
            <p:ph type="body" sz="quarter" idx="86" hasCustomPrompt="1"/>
          </p:nvPr>
        </p:nvSpPr>
        <p:spPr>
          <a:xfrm>
            <a:off x="1874520" y="4735061"/>
            <a:ext cx="2921000" cy="37446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0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95" name="Text Placeholder 2"/>
          <p:cNvSpPr>
            <a:spLocks noGrp="1"/>
          </p:cNvSpPr>
          <p:nvPr>
            <p:ph type="body" sz="quarter" idx="87" hasCustomPrompt="1"/>
          </p:nvPr>
        </p:nvSpPr>
        <p:spPr>
          <a:xfrm>
            <a:off x="1874520" y="5012766"/>
            <a:ext cx="2921000" cy="37446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20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96" name="Text Placeholder 2"/>
          <p:cNvSpPr>
            <a:spLocks noGrp="1"/>
          </p:cNvSpPr>
          <p:nvPr>
            <p:ph type="body" sz="quarter" idx="88" hasCustomPrompt="1"/>
          </p:nvPr>
        </p:nvSpPr>
        <p:spPr>
          <a:xfrm>
            <a:off x="659037" y="4313006"/>
            <a:ext cx="417253" cy="452432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fr-FR" sz="26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06889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2" name="Picture Placeholder 5"/>
          <p:cNvSpPr>
            <a:spLocks noGrp="1"/>
          </p:cNvSpPr>
          <p:nvPr>
            <p:ph type="pic" sz="quarter" idx="29" hasCustomPrompt="1"/>
          </p:nvPr>
        </p:nvSpPr>
        <p:spPr>
          <a:xfrm>
            <a:off x="1974151" y="3104324"/>
            <a:ext cx="2811171" cy="311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Click to add</a:t>
            </a:r>
          </a:p>
          <a:p>
            <a:r>
              <a:rPr lang="fr-FR" dirty="0"/>
              <a:t>Picture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45492" y="1962611"/>
            <a:ext cx="6331634" cy="543739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45492" y="2433883"/>
            <a:ext cx="6331634" cy="543739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cxnSp>
        <p:nvCxnSpPr>
          <p:cNvPr id="56" name="Straight Connector 55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57828" y="690430"/>
            <a:ext cx="395320" cy="646331"/>
          </a:xfrm>
          <a:noFill/>
        </p:spPr>
        <p:txBody>
          <a:bodyPr wrap="square" rtlCol="0" anchor="b">
            <a:spAutoFit/>
          </a:bodyPr>
          <a:lstStyle>
            <a:lvl1pPr marL="0" indent="0">
              <a:buNone/>
              <a:defRPr lang="fr-FR" sz="40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45492" y="1321756"/>
            <a:ext cx="6331634" cy="5909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2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0020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2" name="Picture Placeholder 5"/>
          <p:cNvSpPr>
            <a:spLocks noGrp="1"/>
          </p:cNvSpPr>
          <p:nvPr>
            <p:ph type="pic" sz="quarter" idx="29" hasCustomPrompt="1"/>
          </p:nvPr>
        </p:nvSpPr>
        <p:spPr>
          <a:xfrm>
            <a:off x="1986781" y="3157743"/>
            <a:ext cx="8280000" cy="30763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43524" y="1962611"/>
            <a:ext cx="6331634" cy="543739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Speaker</a:t>
            </a:r>
            <a:endParaRPr lang="fr-FR" dirty="0"/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43524" y="2433883"/>
            <a:ext cx="6331634" cy="543739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i="1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cxnSp>
        <p:nvCxnSpPr>
          <p:cNvPr id="56" name="Straight Connector 55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59796" y="690430"/>
            <a:ext cx="395320" cy="646331"/>
          </a:xfrm>
          <a:noFill/>
        </p:spPr>
        <p:txBody>
          <a:bodyPr wrap="square" rtlCol="0" anchor="b">
            <a:spAutoFit/>
          </a:bodyPr>
          <a:lstStyle>
            <a:lvl1pPr marL="0" indent="0">
              <a:buNone/>
              <a:defRPr lang="fr-FR" sz="4000" dirty="0"/>
            </a:lvl1pPr>
          </a:lstStyle>
          <a:p>
            <a:pPr marL="0" lvl="0"/>
            <a:r>
              <a:rPr lang="en-US" dirty="0"/>
              <a:t>#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43523" y="1321756"/>
            <a:ext cx="6331635" cy="5909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6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74" hasCustomPrompt="1"/>
          </p:nvPr>
        </p:nvSpPr>
        <p:spPr>
          <a:xfrm>
            <a:off x="1986781" y="3144779"/>
            <a:ext cx="8280000" cy="7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  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846616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&amp;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56" name="Straight Connector 55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5"/>
          <p:cNvSpPr>
            <a:spLocks noGrp="1"/>
          </p:cNvSpPr>
          <p:nvPr>
            <p:ph type="body" sz="quarter" idx="39" hasCustomPrompt="1"/>
          </p:nvPr>
        </p:nvSpPr>
        <p:spPr>
          <a:xfrm>
            <a:off x="703758" y="4595699"/>
            <a:ext cx="9469437" cy="53975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 anchor="ctr"/>
          <a:lstStyle>
            <a:lvl1pPr marL="1162050" indent="-1162050">
              <a:buClr>
                <a:schemeClr val="bg1"/>
              </a:buClr>
              <a:buFont typeface="Wingdings 3" panose="05040102010807070707" pitchFamily="18" charset="2"/>
              <a:buChar char=""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Conclusion</a:t>
            </a:r>
            <a:endParaRPr lang="fr-FR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516367" y="1821776"/>
            <a:ext cx="9535025" cy="2676335"/>
          </a:xfrm>
        </p:spPr>
        <p:txBody>
          <a:bodyPr/>
          <a:lstStyle>
            <a:lvl1pPr marL="1344613" indent="-1258888">
              <a:buClr>
                <a:schemeClr val="bg2"/>
              </a:buClr>
              <a:buFont typeface="Wingdings" panose="05000000000000000000" pitchFamily="2" charset="2"/>
              <a:buChar char="l"/>
              <a:tabLst>
                <a:tab pos="1527175" algn="l"/>
              </a:tabLst>
              <a:defRPr>
                <a:solidFill>
                  <a:schemeClr val="tx1"/>
                </a:solidFill>
              </a:defRPr>
            </a:lvl1pPr>
            <a:lvl2pPr marL="1344613" indent="809625">
              <a:buClr>
                <a:schemeClr val="tx2"/>
              </a:buClr>
              <a:buSzPct val="80000"/>
              <a:buFont typeface="Wingdings 2" panose="05020102010507070707" pitchFamily="18" charset="2"/>
              <a:buChar char=""/>
              <a:defRPr sz="2800">
                <a:solidFill>
                  <a:schemeClr val="tx2"/>
                </a:solidFill>
              </a:defRPr>
            </a:lvl2pPr>
            <a:lvl3pPr marL="2778125" indent="-620713">
              <a:buClr>
                <a:schemeClr val="bg2"/>
              </a:buClr>
              <a:buFont typeface="Arial" panose="020B0604020202020204" pitchFamily="34" charset="0"/>
              <a:buChar char="•"/>
              <a:defRPr sz="2200">
                <a:solidFill>
                  <a:schemeClr val="bg2"/>
                </a:solidFill>
              </a:defRPr>
            </a:lvl3pPr>
          </a:lstStyle>
          <a:p>
            <a:pPr lvl="0"/>
            <a:r>
              <a:rPr lang="en-US" dirty="0"/>
              <a:t>Level 1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1895290" y="3294869"/>
            <a:ext cx="3340427" cy="286232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1400" dirty="0">
                <a:solidFill>
                  <a:schemeClr val="accent2"/>
                </a:solidFill>
              </a:defRPr>
            </a:lvl1pPr>
          </a:lstStyle>
          <a:p>
            <a:pPr marL="0" lvl="0"/>
            <a:r>
              <a:rPr lang="en-US" dirty="0"/>
              <a:t>Edit Caption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81176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chemeClr val="tx2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8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871494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&amp;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1995604" y="3066277"/>
            <a:ext cx="5381625" cy="31305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Click to add Picture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516367" y="1821777"/>
            <a:ext cx="9646070" cy="1081024"/>
          </a:xfrm>
        </p:spPr>
        <p:txBody>
          <a:bodyPr/>
          <a:lstStyle>
            <a:lvl1pPr marL="1344613" indent="-1258888">
              <a:buClr>
                <a:schemeClr val="bg2"/>
              </a:buClr>
              <a:buFont typeface="Wingdings" panose="05000000000000000000" pitchFamily="2" charset="2"/>
              <a:buChar char="l"/>
              <a:tabLst>
                <a:tab pos="1527175" algn="l"/>
              </a:tabLst>
              <a:defRPr/>
            </a:lvl1pPr>
            <a:lvl2pPr marL="1344613" indent="809625">
              <a:buClr>
                <a:schemeClr val="tx2"/>
              </a:buClr>
              <a:buSzPct val="80000"/>
              <a:buFont typeface="Wingdings 2" panose="05020102010507070707" pitchFamily="18" charset="2"/>
              <a:buChar char=""/>
              <a:defRPr sz="2800">
                <a:solidFill>
                  <a:srgbClr val="848689"/>
                </a:solidFill>
              </a:defRPr>
            </a:lvl2pPr>
            <a:lvl3pPr marL="2157412" indent="0">
              <a:buClr>
                <a:schemeClr val="accent3"/>
              </a:buClr>
              <a:buFont typeface="Arial" panose="020B0604020202020204" pitchFamily="34" charset="0"/>
              <a:buNone/>
              <a:defRPr sz="2200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/>
              <a:t>Level 1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8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922880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092758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05198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1992804" y="1273267"/>
            <a:ext cx="8169634" cy="49256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Click to add Picture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33" name="Straight Connector 32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2113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Asset Mg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sp>
        <p:nvSpPr>
          <p:cNvPr id="20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pic>
        <p:nvPicPr>
          <p:cNvPr id="2" name="Image 1" descr="DegroofPetercam_AssetManagement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075" y="350838"/>
            <a:ext cx="1711325" cy="559597"/>
          </a:xfrm>
          <a:prstGeom prst="rect">
            <a:avLst/>
          </a:prstGeom>
        </p:spPr>
      </p:pic>
      <p:cxnSp>
        <p:nvCxnSpPr>
          <p:cNvPr id="21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347031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1985912" y="1721578"/>
            <a:ext cx="8176525" cy="44407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Click to add Picture</a:t>
            </a:r>
          </a:p>
        </p:txBody>
      </p: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72" name="Straight Connector 71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85456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&amp;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15" name="Picture Placeholder 5"/>
          <p:cNvSpPr>
            <a:spLocks noGrp="1"/>
          </p:cNvSpPr>
          <p:nvPr>
            <p:ph type="pic" sz="quarter" idx="29" hasCustomPrompt="1"/>
          </p:nvPr>
        </p:nvSpPr>
        <p:spPr>
          <a:xfrm>
            <a:off x="2007317" y="3157743"/>
            <a:ext cx="8152223" cy="30763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74" hasCustomPrompt="1"/>
          </p:nvPr>
        </p:nvSpPr>
        <p:spPr>
          <a:xfrm>
            <a:off x="2007317" y="3144779"/>
            <a:ext cx="8152223" cy="7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  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516367" y="1821777"/>
            <a:ext cx="9646070" cy="1081024"/>
          </a:xfrm>
        </p:spPr>
        <p:txBody>
          <a:bodyPr/>
          <a:lstStyle>
            <a:lvl1pPr marL="1344613" indent="-1258888">
              <a:buClr>
                <a:schemeClr val="bg2"/>
              </a:buClr>
              <a:buFont typeface="Wingdings" panose="05000000000000000000" pitchFamily="2" charset="2"/>
              <a:buChar char="l"/>
              <a:tabLst>
                <a:tab pos="1527175" algn="l"/>
              </a:tabLst>
              <a:defRPr/>
            </a:lvl1pPr>
            <a:lvl2pPr marL="1344613" indent="0">
              <a:buClr>
                <a:schemeClr val="accent2"/>
              </a:buClr>
              <a:buSzPct val="80000"/>
              <a:buFont typeface="Wingdings 2" panose="05020102010507070707" pitchFamily="18" charset="2"/>
              <a:buNone/>
              <a:defRPr sz="2800">
                <a:solidFill>
                  <a:schemeClr val="accent2"/>
                </a:solidFill>
              </a:defRPr>
            </a:lvl2pPr>
            <a:lvl3pPr marL="2157412" indent="0">
              <a:buClr>
                <a:schemeClr val="accent3"/>
              </a:buClr>
              <a:buFont typeface="Arial" panose="020B0604020202020204" pitchFamily="34" charset="0"/>
              <a:buNone/>
              <a:defRPr sz="2200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/>
              <a:t>Level 1 Text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8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586884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&amp; Bullet List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442858" y="783070"/>
            <a:ext cx="4765854" cy="543739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5442858" y="1443755"/>
            <a:ext cx="4765854" cy="1044470"/>
          </a:xfrm>
        </p:spPr>
        <p:txBody>
          <a:bodyPr/>
          <a:lstStyle>
            <a:lvl1pPr marL="1254125" indent="-1254125">
              <a:buClr>
                <a:schemeClr val="bg2"/>
              </a:buClr>
              <a:buFont typeface="Wingdings" panose="05000000000000000000" pitchFamily="2" charset="2"/>
              <a:buChar char="l"/>
              <a:defRPr/>
            </a:lvl1pPr>
            <a:lvl2pPr marL="1254125" indent="903288">
              <a:buClr>
                <a:schemeClr val="accent2"/>
              </a:buClr>
              <a:buSzPct val="80000"/>
              <a:buFont typeface="Wingdings 2" panose="05020102010507070707" pitchFamily="18" charset="2"/>
              <a:buChar char=""/>
              <a:defRPr sz="2800">
                <a:solidFill>
                  <a:schemeClr val="accent2"/>
                </a:solidFill>
              </a:defRPr>
            </a:lvl2pPr>
            <a:lvl3pPr marL="2157412" indent="0">
              <a:buClr>
                <a:schemeClr val="accent3"/>
              </a:buClr>
              <a:buFont typeface="Arial" panose="020B0604020202020204" pitchFamily="34" charset="0"/>
              <a:buNone/>
              <a:defRPr sz="2200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/>
              <a:t>Level 1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319088" y="304800"/>
            <a:ext cx="4557712" cy="587851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8339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319087" y="304800"/>
            <a:ext cx="9869941" cy="587851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743578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319088" y="304800"/>
            <a:ext cx="4949598" cy="587851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37" hasCustomPrompt="1"/>
          </p:nvPr>
        </p:nvSpPr>
        <p:spPr>
          <a:xfrm>
            <a:off x="5268686" y="311310"/>
            <a:ext cx="4847772" cy="587851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61914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6018366" y="1091504"/>
            <a:ext cx="4160520" cy="289823"/>
          </a:xfrm>
          <a:noFill/>
        </p:spPr>
        <p:txBody>
          <a:bodyPr wrap="square" rtlCol="0" anchor="ctr">
            <a:spAutoFit/>
          </a:bodyPr>
          <a:lstStyle>
            <a:lvl1pPr marL="0" indent="0" algn="l">
              <a:buNone/>
              <a:defRPr lang="fr-FR" sz="14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Name</a:t>
            </a:r>
            <a:endParaRPr lang="fr-FR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319087" y="304800"/>
            <a:ext cx="4935083" cy="587851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89320" y="1459056"/>
            <a:ext cx="4160520" cy="590931"/>
          </a:xfrm>
          <a:noFill/>
        </p:spPr>
        <p:txBody>
          <a:bodyPr wrap="square" rtlCol="0" anchor="ctr">
            <a:spAutoFit/>
          </a:bodyPr>
          <a:lstStyle>
            <a:lvl1pPr marL="0" indent="0" algn="l">
              <a:buNone/>
              <a:defRPr lang="fr-FR" sz="3600" dirty="0"/>
            </a:lvl1pPr>
          </a:lstStyle>
          <a:p>
            <a:pPr marL="0" lvl="0"/>
            <a:r>
              <a:rPr lang="en-US" dirty="0"/>
              <a:t>Edit Quote</a:t>
            </a:r>
            <a:endParaRPr lang="fr-FR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020835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&amp;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94437" y="1714522"/>
            <a:ext cx="9473751" cy="4488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27" name="Straight Connector 26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2964"/>
            <a:ext cx="762000" cy="543739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chemeClr val="tx2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00238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1879537" y="710752"/>
            <a:ext cx="4160520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fr-FR" sz="3200" dirty="0"/>
              <a:t>Contact us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968305" y="1575909"/>
            <a:ext cx="3177781" cy="4093428"/>
            <a:chOff x="1874520" y="1570273"/>
            <a:chExt cx="3177781" cy="4093428"/>
          </a:xfrm>
        </p:grpSpPr>
        <p:sp>
          <p:nvSpPr>
            <p:cNvPr id="3" name="Rectangle 2"/>
            <p:cNvSpPr/>
            <p:nvPr userDrawn="1"/>
          </p:nvSpPr>
          <p:spPr>
            <a:xfrm>
              <a:off x="1874520" y="1570273"/>
              <a:ext cx="3177781" cy="40934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0" algn="l" defTabSz="268288" rtl="0"/>
              <a:r>
                <a:rPr lang="en-GB" sz="1000" b="1" i="0" u="none" strike="noStrike" baseline="30000" dirty="0">
                  <a:solidFill>
                    <a:srgbClr val="000000"/>
                  </a:solidFill>
                  <a:latin typeface="+mn-lt"/>
                </a:rPr>
                <a:t>1.	PRIVATE BANKING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1.1	Anvers</a:t>
              </a:r>
            </a:p>
            <a:p>
              <a:pPr marR="0" algn="l" defTabSz="268288" rtl="0"/>
              <a:r>
                <a:rPr lang="nl-NL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Filip Verstreken, Directeur				03 248 16 19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Johan Segers						03 248 16 19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Nele Stevens						03 248 16 19</a:t>
              </a:r>
            </a:p>
            <a:p>
              <a:pPr marR="0" algn="l" defTabSz="268288" rtl="0"/>
              <a:r>
                <a:rPr lang="en-US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Amaury Steyaert					03 248 16 19</a:t>
              </a:r>
            </a:p>
            <a:p>
              <a:pPr marR="0" algn="l" defTabSz="268288" rtl="0"/>
              <a:r>
                <a:rPr lang="nl-NL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Patrick Van Roosbroeck				03 248 16 19</a:t>
              </a:r>
            </a:p>
            <a:p>
              <a:pPr marR="0" algn="l" defTabSz="268288" rtl="0"/>
              <a:r>
                <a:rPr lang="fi-FI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Kenneth Vanhecke					03 248 16 19</a:t>
              </a:r>
            </a:p>
            <a:p>
              <a:pPr marR="0" algn="l" defTabSz="268288" rtl="0"/>
              <a:r>
                <a:rPr lang="de-DE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Marie-Sophie Verbist					03 248 16 19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1.2	Anvers, Desk Néerlandais</a:t>
              </a:r>
            </a:p>
            <a:p>
              <a:pPr marR="0" algn="l" defTabSz="268288" rtl="0"/>
              <a:r>
                <a:rPr lang="pt-B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Ludo Franse						03 248 16 19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1.3	Bruxelles</a:t>
              </a:r>
            </a:p>
            <a:p>
              <a:pPr marR="0" algn="l" defTabSz="268288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Karin Ickx, Directeur Siège				02 229 64 52</a:t>
              </a:r>
            </a:p>
            <a:p>
              <a:pPr marR="0" algn="l" defTabSz="268288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Benoît t’Kint, Directeur Siège 			02 229 66 36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Marc van de Werve, Directeur Siège		02 229 66 32</a:t>
              </a:r>
            </a:p>
            <a:p>
              <a:pPr marR="0" algn="l" defTabSz="268288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Vincent Lahy, Directeur Siège 			02 229 63 26</a:t>
              </a:r>
            </a:p>
            <a:p>
              <a:pPr marR="0" algn="l" defTabSz="268288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Isabelle Beauvois					02 229 66 00</a:t>
              </a:r>
            </a:p>
            <a:p>
              <a:pPr marR="0" algn="l" defTabSz="268288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Marie-Frédérique Boursoit				02 229 62 78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Xavier de Mûelenaere				02 229 64 41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Marc Dhondt						02 229 64 53</a:t>
              </a:r>
            </a:p>
            <a:p>
              <a:pPr marR="0" algn="l" defTabSz="268288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Emmanuel Dutrieux					02 229 62 92</a:t>
              </a:r>
            </a:p>
            <a:p>
              <a:pPr marR="0" algn="l" defTabSz="268288" rtl="0"/>
              <a:r>
                <a:rPr lang="de-DE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Hubert Greindl					02 229 64 30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1.4	Hasselt</a:t>
              </a:r>
            </a:p>
            <a:p>
              <a:pPr marR="0" algn="l" defTabSz="268288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Karin Ickx, Directeur Siège				02 229 64 52</a:t>
              </a:r>
            </a:p>
            <a:p>
              <a:pPr marR="0" algn="l" defTabSz="268288" rtl="0"/>
              <a:r>
                <a:rPr lang="nl-NL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Kurt Vanwetter, Directeur				09 269 25 00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Kristof Agache, Directeur de gestion		09 269 25 00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Pieter Vander Stichele				09 269 25 00</a:t>
              </a:r>
            </a:p>
            <a:p>
              <a:pPr marR="0" algn="l" defTabSz="268288" rtl="0"/>
              <a:r>
                <a:rPr lang="fi-FI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Kenneth Vanhecke					09 269 25 00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Jean-Marc Van Huffel				09 269 25 00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1.5	Hasselt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Patrick Vandekerckhove, Directeur			011 29 11 00</a:t>
              </a:r>
            </a:p>
            <a:p>
              <a:pPr marR="0" algn="l" defTabSz="268288" rtl="0"/>
              <a:r>
                <a:rPr lang="fi-FI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Jos Verhaege						011 29 11 00</a:t>
              </a:r>
            </a:p>
            <a:p>
              <a:pPr marR="0" algn="l" defTabSz="268288" rtl="0"/>
              <a:r>
                <a:rPr lang="nl-NL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Patrick Van Roosbroeck				011 29 11 00</a:t>
              </a:r>
            </a:p>
            <a:p>
              <a:pPr marR="0" algn="l" defTabSz="268288" rtl="0"/>
              <a:r>
                <a:rPr lang="sv-SE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David Missotten					011 29 11 00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1.6	Knokke</a:t>
              </a:r>
            </a:p>
            <a:p>
              <a:pPr marR="0" algn="l" defTabSz="268288" rtl="0"/>
              <a:r>
                <a:rPr lang="nl-NL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Kurt Vanwetter, Directeur				050 61 93 50</a:t>
              </a:r>
            </a:p>
            <a:p>
              <a:pPr marR="0" algn="l" defTabSz="268288" rtl="0"/>
              <a:r>
                <a:rPr lang="fi-FI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Johan Lamote						050 61 93 50</a:t>
              </a:r>
            </a:p>
            <a:p>
              <a:pPr marR="0" algn="l" defTabSz="268288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Jean-Marc Van Huffel				050 61 93 50</a:t>
              </a:r>
            </a:p>
            <a:p>
              <a:pPr marR="0" algn="l" defTabSz="268288" rtl="0"/>
              <a:endParaRPr lang="en-GB" sz="1000" b="0" i="0" u="none" strike="noStrike" baseline="30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13" name="Straight Connector 12"/>
            <p:cNvCxnSpPr/>
            <p:nvPr userDrawn="1"/>
          </p:nvCxnSpPr>
          <p:spPr>
            <a:xfrm>
              <a:off x="1918119" y="1688984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1945990" y="2486842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1945990" y="2698998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1918119" y="3807633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1918119" y="4530781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1918119" y="5035793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 userDrawn="1"/>
        </p:nvGrpSpPr>
        <p:grpSpPr>
          <a:xfrm>
            <a:off x="6321013" y="1700572"/>
            <a:ext cx="3087445" cy="3848220"/>
            <a:chOff x="6247219" y="1677712"/>
            <a:chExt cx="3087445" cy="3848220"/>
          </a:xfrm>
        </p:grpSpPr>
        <p:sp>
          <p:nvSpPr>
            <p:cNvPr id="5" name="Rectangle 4"/>
            <p:cNvSpPr/>
            <p:nvPr userDrawn="1"/>
          </p:nvSpPr>
          <p:spPr>
            <a:xfrm>
              <a:off x="6247219" y="1688984"/>
              <a:ext cx="3087445" cy="38369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1.7	Liège</a:t>
              </a:r>
            </a:p>
            <a:p>
              <a:pPr marR="0" algn="l" defTabSz="360363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Raphaël de Stexhe, Directeur		04 230 51 70</a:t>
              </a:r>
            </a:p>
            <a:p>
              <a:pPr marR="0" algn="l" defTabSz="360363" rtl="0"/>
              <a:r>
                <a:rPr lang="nb-NO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Laurent Dekempener			04 230 51 70</a:t>
              </a:r>
            </a:p>
            <a:p>
              <a:pPr marR="0" algn="l" defTabSz="360363" rtl="0"/>
              <a:r>
                <a:rPr lang="de-DE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Didier Silberstein				04 230 51 70</a:t>
              </a:r>
            </a:p>
            <a:p>
              <a:pPr marR="0" algn="l" defTabSz="360363" rtl="0"/>
              <a:r>
                <a:rPr lang="fi-FI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Jos Verhaege				011 29 11 00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1.8	Louvain</a:t>
              </a:r>
            </a:p>
            <a:p>
              <a:pPr marR="0" algn="l" defTabSz="360363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Sandra Francken, Directeur			016 24 29 50</a:t>
              </a:r>
            </a:p>
            <a:p>
              <a:pPr marR="0" algn="l" defTabSz="360363" rtl="0"/>
              <a:r>
                <a:rPr lang="nl-NL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Stijn Leysen				016 24 29 50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1.9	Roulers</a:t>
              </a:r>
            </a:p>
            <a:p>
              <a:pPr marR="0" algn="l" defTabSz="360363" rtl="0"/>
              <a:r>
                <a:rPr lang="nl-NL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Frederik Cosyns, Directeur			051 25 90 30</a:t>
              </a:r>
            </a:p>
            <a:p>
              <a:pPr marR="0" algn="l" defTabSz="360363" rtl="0"/>
              <a:r>
                <a:rPr lang="fi-FI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Johan Lamote				051 25 90 30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Marie-Christine Vandeleene			051 25 90 30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1.10	Wavre</a:t>
              </a:r>
            </a:p>
            <a:p>
              <a:pPr marR="0" algn="l" defTabSz="360363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Grégory Michiels, Directeur			010 23 22 60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Arno d’Ursel				010 23 22 60</a:t>
              </a:r>
            </a:p>
            <a:p>
              <a:pPr marR="0" algn="l" defTabSz="360363" rtl="0"/>
              <a:r>
                <a:rPr lang="en-GB" sz="1000" b="1" i="0" u="none" strike="noStrike" baseline="30000" dirty="0">
                  <a:solidFill>
                    <a:srgbClr val="000000"/>
                  </a:solidFill>
                  <a:latin typeface="+mn-lt"/>
                </a:rPr>
                <a:t>2.	INVESTMENT DESK</a:t>
              </a:r>
            </a:p>
            <a:p>
              <a:pPr marR="0" algn="l" defTabSz="360363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Vincent Coppée				02 229 65 82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Michiel Verstrepen				02 229 65 60</a:t>
              </a:r>
            </a:p>
            <a:p>
              <a:pPr marR="0" algn="l" defTabSz="360363" rtl="0"/>
              <a:r>
                <a:rPr lang="en-GB" sz="1000" b="1" i="0" u="none" strike="noStrike" baseline="30000" dirty="0">
                  <a:solidFill>
                    <a:srgbClr val="000000"/>
                  </a:solidFill>
                  <a:latin typeface="+mn-lt"/>
                </a:rPr>
                <a:t>3.	CONSEIL EN PLACEMENTS</a:t>
              </a:r>
            </a:p>
            <a:p>
              <a:pPr marR="0" algn="l" defTabSz="360363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Philippe de Broqueville, Associé 		02 229 63 53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Alain Berckmans				02 229 62 36</a:t>
              </a:r>
            </a:p>
            <a:p>
              <a:pPr marR="0" algn="l" defTabSz="360363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Louis de Laminne				02 229 66 19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Delphine Delhez				02 229 63 13</a:t>
              </a:r>
            </a:p>
            <a:p>
              <a:pPr marR="0" algn="l" defTabSz="360363" rtl="0"/>
              <a:r>
                <a:rPr lang="es-ES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Concepción Moreno			02 229 64 31</a:t>
              </a:r>
            </a:p>
            <a:p>
              <a:pPr marR="0" algn="l" defTabSz="360363" rtl="0"/>
              <a:r>
                <a:rPr lang="en-GB" sz="1000" b="1" i="0" u="none" strike="noStrike" baseline="30000" dirty="0">
                  <a:solidFill>
                    <a:srgbClr val="000000"/>
                  </a:solidFill>
                  <a:latin typeface="+mn-lt"/>
                </a:rPr>
                <a:t>4.	ESTATE PLANNING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Pascal Minne, Administrateur		02 229 66 51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Charles Kesteloot, Directeur			02 229 66 73</a:t>
              </a:r>
            </a:p>
            <a:p>
              <a:pPr marR="0" algn="l" defTabSz="360363" rtl="0"/>
              <a:r>
                <a:rPr lang="en-US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Dirk Coveliers				02 229 65 83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Minke De Smet				02 229 64 88</a:t>
              </a:r>
            </a:p>
            <a:p>
              <a:pPr marR="0" algn="l" defTabSz="360363" rtl="0"/>
              <a:r>
                <a:rPr lang="en-US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Christian Hannot				02 229 66 62</a:t>
              </a:r>
            </a:p>
            <a:p>
              <a:pPr marR="0" algn="l" defTabSz="360363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Laurence Joseph				02 229 64 77</a:t>
              </a:r>
            </a:p>
            <a:p>
              <a:pPr marR="0" algn="l" defTabSz="360363" rtl="0"/>
              <a:r>
                <a:rPr lang="fr-FR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Geneviève Otjacques			02 229 64 99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Nathalie Seppion				02 229 55 42</a:t>
              </a:r>
            </a:p>
            <a:p>
              <a:pPr marR="0" algn="l" defTabSz="360363" rtl="0"/>
              <a:r>
                <a:rPr lang="nl-NL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Annelies Van Gronsveld 			02 229 64 98</a:t>
              </a:r>
            </a:p>
            <a:p>
              <a:pPr marR="0" algn="l" defTabSz="360363" rtl="0"/>
              <a:r>
                <a:rPr lang="nl-NL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</a:t>
              </a:r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Anne Verbruggen				02 229 63 99 </a:t>
              </a:r>
            </a:p>
            <a:p>
              <a:pPr marR="0" algn="l" defTabSz="360363" rtl="0"/>
              <a:r>
                <a:rPr lang="en-GB" sz="1000" b="0" i="0" u="none" strike="noStrike" baseline="30000" dirty="0">
                  <a:solidFill>
                    <a:srgbClr val="000000"/>
                  </a:solidFill>
                  <a:latin typeface="+mn-lt"/>
                </a:rPr>
                <a:t>		</a:t>
              </a:r>
              <a:endParaRPr lang="fr-FR" dirty="0">
                <a:latin typeface="+mn-lt"/>
              </a:endParaRPr>
            </a:p>
          </p:txBody>
        </p:sp>
        <p:cxnSp>
          <p:nvCxnSpPr>
            <p:cNvPr id="21" name="Straight Connector 20"/>
            <p:cNvCxnSpPr/>
            <p:nvPr userDrawn="1"/>
          </p:nvCxnSpPr>
          <p:spPr>
            <a:xfrm>
              <a:off x="6299725" y="1677712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6299725" y="2210038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6299725" y="2506159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6299725" y="2916137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6299725" y="3216644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299725" y="3523590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6299725" y="4139629"/>
              <a:ext cx="266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33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27949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gium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57" y="1321240"/>
            <a:ext cx="2455619" cy="963552"/>
          </a:xfrm>
          <a:prstGeom prst="rect">
            <a:avLst/>
          </a:prstGeom>
        </p:spPr>
      </p:pic>
      <p:sp>
        <p:nvSpPr>
          <p:cNvPr id="30" name="Picture Placeholder 5"/>
          <p:cNvSpPr>
            <a:spLocks noGrp="1"/>
          </p:cNvSpPr>
          <p:nvPr>
            <p:ph type="pic" sz="quarter" idx="29" hasCustomPrompt="1"/>
          </p:nvPr>
        </p:nvSpPr>
        <p:spPr>
          <a:xfrm>
            <a:off x="1980684" y="3680682"/>
            <a:ext cx="8165316" cy="24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74" hasCustomPrompt="1"/>
          </p:nvPr>
        </p:nvSpPr>
        <p:spPr>
          <a:xfrm>
            <a:off x="1979454" y="3672314"/>
            <a:ext cx="8172000" cy="7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  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37282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61381" y="1580779"/>
            <a:ext cx="5941050" cy="255454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marR="0" algn="l" rtl="0"/>
            <a:r>
              <a:rPr lang="en-US" sz="24000" b="0" i="0" u="none" strike="noStrike" baseline="30000" dirty="0">
                <a:solidFill>
                  <a:schemeClr val="bg2"/>
                </a:solidFill>
                <a:latin typeface="Palatino Linotype" panose="02040502050505030304" pitchFamily="18" charset="0"/>
              </a:rPr>
              <a:t>Merci.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chemeClr val="accent2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588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Fund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sp>
        <p:nvSpPr>
          <p:cNvPr id="20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pic>
        <p:nvPicPr>
          <p:cNvPr id="16" name="Image 15" descr="DegroofPetercam_Asset Services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075" y="364658"/>
            <a:ext cx="1206500" cy="532279"/>
          </a:xfrm>
          <a:prstGeom prst="rect">
            <a:avLst/>
          </a:prstGeom>
        </p:spPr>
      </p:pic>
      <p:cxnSp>
        <p:nvCxnSpPr>
          <p:cNvPr id="24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08478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chemeClr val="tx2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652631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661381" y="1929953"/>
            <a:ext cx="7353348" cy="180562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marR="0" algn="l" rtl="0"/>
            <a:r>
              <a:rPr lang="en-US" sz="16700" b="0" i="0" u="none" strike="noStrike" baseline="30000" dirty="0">
                <a:solidFill>
                  <a:schemeClr val="bg2"/>
                </a:solidFill>
                <a:latin typeface="Palatino Linotype" panose="02040502050505030304" pitchFamily="18" charset="0"/>
              </a:rPr>
              <a:t>Thank you.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chemeClr val="accent2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93468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845441" y="1920751"/>
            <a:ext cx="5774328" cy="180562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marR="0" algn="l" rtl="0"/>
            <a:r>
              <a:rPr lang="en-US" sz="16700" b="0" i="0" u="none" strike="noStrike" baseline="30000" dirty="0">
                <a:solidFill>
                  <a:srgbClr val="00524B"/>
                </a:solidFill>
                <a:latin typeface="Palatino Linotype" panose="02040502050505030304" pitchFamily="18" charset="0"/>
              </a:rPr>
              <a:t>Bedankt.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chemeClr val="accent2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1599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&amp;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56" name="Straight Connector 55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5"/>
          <p:cNvSpPr>
            <a:spLocks noGrp="1"/>
          </p:cNvSpPr>
          <p:nvPr>
            <p:ph type="body" sz="quarter" idx="39" hasCustomPrompt="1"/>
          </p:nvPr>
        </p:nvSpPr>
        <p:spPr>
          <a:xfrm>
            <a:off x="703758" y="4595699"/>
            <a:ext cx="9469437" cy="539750"/>
          </a:xfrm>
          <a:solidFill>
            <a:schemeClr val="bg2"/>
          </a:solidFill>
          <a:ln>
            <a:solidFill>
              <a:srgbClr val="00524B"/>
            </a:solidFill>
          </a:ln>
        </p:spPr>
        <p:txBody>
          <a:bodyPr anchor="ctr"/>
          <a:lstStyle>
            <a:lvl1pPr marL="1162050" indent="-1162050">
              <a:buClr>
                <a:schemeClr val="bg1"/>
              </a:buClr>
              <a:buFont typeface="Wingdings 3" panose="05040102010807070707" pitchFamily="18" charset="2"/>
              <a:buChar char=""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Conclusion</a:t>
            </a:r>
            <a:endParaRPr lang="fr-FR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516367" y="1821776"/>
            <a:ext cx="9535025" cy="2676335"/>
          </a:xfrm>
        </p:spPr>
        <p:txBody>
          <a:bodyPr/>
          <a:lstStyle>
            <a:lvl1pPr marL="1344613" indent="-1258888">
              <a:buClr>
                <a:schemeClr val="bg2"/>
              </a:buClr>
              <a:buFont typeface="Wingdings" panose="05000000000000000000" pitchFamily="2" charset="2"/>
              <a:buChar char="l"/>
              <a:tabLst>
                <a:tab pos="1527175" algn="l"/>
              </a:tabLst>
              <a:defRPr/>
            </a:lvl1pPr>
            <a:lvl2pPr marL="1344613" indent="809625">
              <a:buClr>
                <a:schemeClr val="tx2"/>
              </a:buClr>
              <a:buSzPct val="80000"/>
              <a:buFont typeface="Wingdings 2" panose="05020102010507070707" pitchFamily="18" charset="2"/>
              <a:buChar char=""/>
              <a:defRPr sz="2800">
                <a:solidFill>
                  <a:srgbClr val="848689"/>
                </a:solidFill>
              </a:defRPr>
            </a:lvl2pPr>
            <a:lvl3pPr marL="2778125" indent="-620713">
              <a:buClr>
                <a:schemeClr val="bg2"/>
              </a:buClr>
              <a:buFont typeface="Arial" panose="020B0604020202020204" pitchFamily="34" charset="0"/>
              <a:buChar char="•"/>
              <a:defRPr sz="2200">
                <a:solidFill>
                  <a:srgbClr val="00524B"/>
                </a:solidFill>
              </a:defRPr>
            </a:lvl3pPr>
          </a:lstStyle>
          <a:p>
            <a:pPr lvl="0"/>
            <a:r>
              <a:rPr lang="en-US" dirty="0"/>
              <a:t>Level 1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1895290" y="3294869"/>
            <a:ext cx="3340427" cy="286232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1400" dirty="0">
                <a:solidFill>
                  <a:schemeClr val="accent2"/>
                </a:solidFill>
              </a:defRPr>
            </a:lvl1pPr>
          </a:lstStyle>
          <a:p>
            <a:pPr marL="0" lvl="0"/>
            <a:r>
              <a:rPr lang="en-US" dirty="0"/>
              <a:t>Edit Caption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1906347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&amp;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1995604" y="3066277"/>
            <a:ext cx="5381625" cy="31305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Click to add Picture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516367" y="1821777"/>
            <a:ext cx="9646070" cy="1081024"/>
          </a:xfrm>
        </p:spPr>
        <p:txBody>
          <a:bodyPr/>
          <a:lstStyle>
            <a:lvl1pPr marL="1344613" indent="-1258888">
              <a:buClr>
                <a:schemeClr val="bg2"/>
              </a:buClr>
              <a:buFont typeface="Wingdings" panose="05000000000000000000" pitchFamily="2" charset="2"/>
              <a:buChar char="l"/>
              <a:tabLst>
                <a:tab pos="1527175" algn="l"/>
              </a:tabLst>
              <a:defRPr/>
            </a:lvl1pPr>
            <a:lvl2pPr marL="1344613" indent="809625">
              <a:buClr>
                <a:schemeClr val="tx2"/>
              </a:buClr>
              <a:buSzPct val="80000"/>
              <a:buFont typeface="Wingdings 2" panose="05020102010507070707" pitchFamily="18" charset="2"/>
              <a:buChar char=""/>
              <a:defRPr sz="2800">
                <a:solidFill>
                  <a:srgbClr val="848689"/>
                </a:solidFill>
              </a:defRPr>
            </a:lvl2pPr>
            <a:lvl3pPr marL="2157412" indent="0">
              <a:buClr>
                <a:schemeClr val="accent3"/>
              </a:buClr>
              <a:buFont typeface="Arial" panose="020B0604020202020204" pitchFamily="34" charset="0"/>
              <a:buNone/>
              <a:defRPr sz="2200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/>
              <a:t>Level 1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chemeClr val="tx2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42933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7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930077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349967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&amp;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94437" y="1714522"/>
            <a:ext cx="9473751" cy="4488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27" name="Straight Connector 26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239014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2964"/>
            <a:ext cx="762000" cy="543739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371445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&amp;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94437" y="1714522"/>
            <a:ext cx="9473751" cy="4488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27" name="Straight Connector 26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239014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2964"/>
            <a:ext cx="762000" cy="543739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chemeClr val="tx2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637893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&amp;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56" name="Straight Connector 55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360303"/>
            <a:ext cx="4114800" cy="400110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000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>
                <a:solidFill>
                  <a:srgbClr val="9B9B9B"/>
                </a:solidFill>
                <a:latin typeface="Palatino Linotype"/>
              </a:rPr>
              <a:t>Vooruitzichten 2017</a:t>
            </a:r>
            <a:endParaRPr dirty="0">
              <a:solidFill>
                <a:srgbClr val="9B9B9B"/>
              </a:solidFill>
              <a:latin typeface="Palatino Linotype"/>
            </a:endParaRP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2"/>
          </p:nvPr>
        </p:nvSpPr>
        <p:spPr>
          <a:xfrm>
            <a:off x="2996740" y="6377832"/>
            <a:ext cx="2743200" cy="365125"/>
          </a:xfrm>
        </p:spPr>
        <p:txBody>
          <a:bodyPr/>
          <a:lstStyle>
            <a:lvl1pPr>
              <a:defRPr lang="fr-FR" sz="2000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>
              <a:solidFill>
                <a:srgbClr val="9B9B9B"/>
              </a:solidFill>
              <a:latin typeface="Palatino Linotype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362440"/>
            <a:ext cx="811827" cy="400110"/>
          </a:xfrm>
          <a:noFill/>
        </p:spPr>
        <p:txBody>
          <a:bodyPr wrap="square" rtlCol="0">
            <a:spAutoFit/>
          </a:bodyPr>
          <a:lstStyle>
            <a:lvl1pPr algn="r">
              <a:defRPr lang="en-US" sz="2000" smtClean="0">
                <a:solidFill>
                  <a:schemeClr val="accent2"/>
                </a:solidFill>
              </a:defRPr>
            </a:lvl1pPr>
          </a:lstStyle>
          <a:p>
            <a:fld id="{AE39463D-5A3D-4E31-AB84-D65F84F06CD8}" type="slidenum">
              <a:rPr>
                <a:solidFill>
                  <a:srgbClr val="9B9B9B"/>
                </a:solidFill>
                <a:latin typeface="Palatino Linotype"/>
              </a:rPr>
              <a:pPr/>
              <a:t>‹#›</a:t>
            </a:fld>
            <a:endParaRPr>
              <a:solidFill>
                <a:srgbClr val="9B9B9B"/>
              </a:solidFill>
              <a:latin typeface="Palatino Linotype"/>
            </a:endParaRP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39" hasCustomPrompt="1"/>
          </p:nvPr>
        </p:nvSpPr>
        <p:spPr>
          <a:xfrm>
            <a:off x="703758" y="4595699"/>
            <a:ext cx="9469437" cy="539750"/>
          </a:xfrm>
          <a:solidFill>
            <a:schemeClr val="bg2"/>
          </a:solidFill>
          <a:ln>
            <a:solidFill>
              <a:srgbClr val="00524B"/>
            </a:solidFill>
          </a:ln>
        </p:spPr>
        <p:txBody>
          <a:bodyPr anchor="ctr"/>
          <a:lstStyle>
            <a:lvl1pPr marL="1162050" indent="-1162050">
              <a:buClr>
                <a:schemeClr val="bg1"/>
              </a:buClr>
              <a:buFont typeface="Wingdings 3" panose="05040102010807070707" pitchFamily="18" charset="2"/>
              <a:buChar char=""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Conclusion</a:t>
            </a:r>
            <a:endParaRPr lang="fr-FR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516367" y="1821776"/>
            <a:ext cx="9535025" cy="2676335"/>
          </a:xfrm>
        </p:spPr>
        <p:txBody>
          <a:bodyPr/>
          <a:lstStyle>
            <a:lvl1pPr marL="1344613" indent="-1258888">
              <a:buClr>
                <a:schemeClr val="bg2"/>
              </a:buClr>
              <a:buFont typeface="Wingdings" panose="05000000000000000000" pitchFamily="2" charset="2"/>
              <a:buChar char="l"/>
              <a:tabLst>
                <a:tab pos="1527175" algn="l"/>
              </a:tabLst>
              <a:defRPr/>
            </a:lvl1pPr>
            <a:lvl2pPr marL="1344613" indent="809625">
              <a:buClr>
                <a:schemeClr val="tx2"/>
              </a:buClr>
              <a:buSzPct val="80000"/>
              <a:buFont typeface="Wingdings 2" panose="05020102010507070707" pitchFamily="18" charset="2"/>
              <a:buChar char=""/>
              <a:defRPr sz="2800">
                <a:solidFill>
                  <a:schemeClr val="tx2"/>
                </a:solidFill>
              </a:defRPr>
            </a:lvl2pPr>
            <a:lvl3pPr marL="2778125" indent="-620713">
              <a:buClr>
                <a:schemeClr val="bg2"/>
              </a:buClr>
              <a:buFont typeface="Arial" panose="020B0604020202020204" pitchFamily="34" charset="0"/>
              <a:buChar char="•"/>
              <a:defRPr sz="2200">
                <a:solidFill>
                  <a:schemeClr val="bg2"/>
                </a:solidFill>
              </a:defRPr>
            </a:lvl3pPr>
          </a:lstStyle>
          <a:p>
            <a:pPr lvl="0"/>
            <a:r>
              <a:rPr lang="en-US" dirty="0"/>
              <a:t>Level 1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1895290" y="3293074"/>
            <a:ext cx="3340427" cy="289823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140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Edit Caption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241960"/>
            <a:ext cx="7078691" cy="432000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chemeClr val="accent2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444947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Financial Mark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8" t="24650" r="8021" b="25931"/>
          <a:stretch/>
        </p:blipFill>
        <p:spPr>
          <a:xfrm>
            <a:off x="9558143" y="273552"/>
            <a:ext cx="1485225" cy="71290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cxnSp>
        <p:nvCxnSpPr>
          <p:cNvPr id="24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035368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&amp;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1995604" y="3066277"/>
            <a:ext cx="5381625" cy="31305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360303"/>
            <a:ext cx="4114800" cy="400110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0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>
                <a:latin typeface="Palatino Linotype"/>
              </a:rPr>
              <a:t>Vooruitzichten 2017</a:t>
            </a:r>
            <a:endParaRPr lang="en-US" dirty="0">
              <a:latin typeface="Palatino Linotype"/>
            </a:endParaRP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22"/>
          </p:nvPr>
        </p:nvSpPr>
        <p:spPr>
          <a:xfrm>
            <a:off x="2996740" y="6377832"/>
            <a:ext cx="2743200" cy="365125"/>
          </a:xfrm>
        </p:spPr>
        <p:txBody>
          <a:bodyPr/>
          <a:lstStyle>
            <a:lvl1pPr>
              <a:defRPr lang="fr-FR" sz="20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>
              <a:latin typeface="Palatino Linotype"/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362440"/>
            <a:ext cx="811827" cy="400110"/>
          </a:xfrm>
          <a:noFill/>
        </p:spPr>
        <p:txBody>
          <a:bodyPr wrap="square" rtlCol="0">
            <a:spAutoFit/>
          </a:bodyPr>
          <a:lstStyle>
            <a:lvl1pPr algn="r">
              <a:defRPr lang="en-US" sz="20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>
                <a:latin typeface="Palatino Linotype"/>
              </a:rPr>
              <a:pPr/>
              <a:t>‹#›</a:t>
            </a:fld>
            <a:endParaRPr lang="en-US">
              <a:latin typeface="Palatino Linotype"/>
            </a:endParaRP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516367" y="1821777"/>
            <a:ext cx="9646070" cy="1081024"/>
          </a:xfrm>
        </p:spPr>
        <p:txBody>
          <a:bodyPr/>
          <a:lstStyle>
            <a:lvl1pPr marL="1344613" indent="-1258888">
              <a:buClr>
                <a:schemeClr val="bg2"/>
              </a:buClr>
              <a:buFont typeface="Wingdings" panose="05000000000000000000" pitchFamily="2" charset="2"/>
              <a:buChar char="l"/>
              <a:tabLst>
                <a:tab pos="1527175" algn="l"/>
              </a:tabLst>
              <a:defRPr/>
            </a:lvl1pPr>
            <a:lvl2pPr marL="1344613" indent="809625">
              <a:buClr>
                <a:schemeClr val="tx2"/>
              </a:buClr>
              <a:buSzPct val="80000"/>
              <a:buFont typeface="Wingdings 2" panose="05020102010507070707" pitchFamily="18" charset="2"/>
              <a:buChar char=""/>
              <a:defRPr sz="2800">
                <a:solidFill>
                  <a:schemeClr val="tx2"/>
                </a:solidFill>
              </a:defRPr>
            </a:lvl2pPr>
            <a:lvl3pPr marL="2157412" indent="0">
              <a:buClr>
                <a:schemeClr val="accent3"/>
              </a:buClr>
              <a:buFont typeface="Arial" panose="020B0604020202020204" pitchFamily="34" charset="0"/>
              <a:buNone/>
              <a:defRPr sz="2200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/>
              <a:t>Level 1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92171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360303"/>
            <a:ext cx="4114800" cy="400110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000" smtClean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>
                <a:latin typeface="Palatino Linotype"/>
              </a:rPr>
              <a:t>Vooruitzichten 2017</a:t>
            </a:r>
            <a:endParaRPr lang="en-US" dirty="0">
              <a:latin typeface="Palatino Linotype"/>
            </a:endParaRP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2"/>
          </p:nvPr>
        </p:nvSpPr>
        <p:spPr>
          <a:xfrm>
            <a:off x="2996740" y="6377832"/>
            <a:ext cx="2743200" cy="365125"/>
          </a:xfrm>
        </p:spPr>
        <p:txBody>
          <a:bodyPr/>
          <a:lstStyle>
            <a:lvl1pPr>
              <a:defRPr lang="fr-FR" sz="20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>
              <a:latin typeface="Palatino Linotype"/>
            </a:endParaRP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362440"/>
            <a:ext cx="811827" cy="400110"/>
          </a:xfrm>
          <a:noFill/>
        </p:spPr>
        <p:txBody>
          <a:bodyPr wrap="square" rtlCol="0">
            <a:spAutoFit/>
          </a:bodyPr>
          <a:lstStyle>
            <a:lvl1pPr algn="r">
              <a:defRPr lang="en-US" sz="2000" smtClean="0">
                <a:solidFill>
                  <a:schemeClr val="tx2"/>
                </a:solidFill>
              </a:defRPr>
            </a:lvl1pPr>
          </a:lstStyle>
          <a:p>
            <a:fld id="{AE39463D-5A3D-4E31-AB84-D65F84F06CD8}" type="slidenum">
              <a:rPr lang="en-US" smtClean="0">
                <a:latin typeface="Palatino Linotype"/>
              </a:rPr>
              <a:pPr/>
              <a:t>‹#›</a:t>
            </a:fld>
            <a:endParaRPr lang="en-US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4719884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360303"/>
            <a:ext cx="4114800" cy="400110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0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>
                <a:latin typeface="Palatino Linotype"/>
              </a:rPr>
              <a:t>Vooruitzichten 2017</a:t>
            </a:r>
            <a:endParaRPr lang="en-US" dirty="0">
              <a:latin typeface="Palatino Linotype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2"/>
          </p:nvPr>
        </p:nvSpPr>
        <p:spPr>
          <a:xfrm>
            <a:off x="2996740" y="6377832"/>
            <a:ext cx="2743200" cy="365125"/>
          </a:xfrm>
        </p:spPr>
        <p:txBody>
          <a:bodyPr/>
          <a:lstStyle>
            <a:lvl1pPr>
              <a:defRPr lang="fr-FR" sz="20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>
              <a:latin typeface="Palatino Linotype"/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362440"/>
            <a:ext cx="811827" cy="400110"/>
          </a:xfrm>
          <a:noFill/>
        </p:spPr>
        <p:txBody>
          <a:bodyPr wrap="square" rtlCol="0">
            <a:spAutoFit/>
          </a:bodyPr>
          <a:lstStyle>
            <a:lvl1pPr algn="r">
              <a:defRPr lang="en-US" sz="20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>
                <a:latin typeface="Palatino Linotype"/>
              </a:rPr>
              <a:pPr/>
              <a:t>‹#›</a:t>
            </a:fld>
            <a:endParaRPr lang="en-US" dirty="0">
              <a:latin typeface="Palatino Linotype"/>
            </a:endParaRP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67169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1992804" y="1273267"/>
            <a:ext cx="8169634" cy="49256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867" y="6137030"/>
            <a:ext cx="644919" cy="62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260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1985912" y="1721578"/>
            <a:ext cx="8176525" cy="44407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Click to add Picture</a:t>
            </a:r>
          </a:p>
        </p:txBody>
      </p: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cxnSp>
        <p:nvCxnSpPr>
          <p:cNvPr id="72" name="Straight Connector 71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/>
              <a:pPr/>
              <a:t>‹#›</a:t>
            </a:fld>
            <a:endParaRPr dirty="0"/>
          </a:p>
        </p:txBody>
      </p:sp>
      <p:cxnSp>
        <p:nvCxnSpPr>
          <p:cNvPr id="20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734042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&amp;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15" name="Picture Placeholder 5"/>
          <p:cNvSpPr>
            <a:spLocks noGrp="1"/>
          </p:cNvSpPr>
          <p:nvPr>
            <p:ph type="pic" sz="quarter" idx="29" hasCustomPrompt="1"/>
          </p:nvPr>
        </p:nvSpPr>
        <p:spPr>
          <a:xfrm>
            <a:off x="2007317" y="3157743"/>
            <a:ext cx="8152223" cy="30763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74" hasCustomPrompt="1"/>
          </p:nvPr>
        </p:nvSpPr>
        <p:spPr>
          <a:xfrm>
            <a:off x="2007317" y="3144779"/>
            <a:ext cx="8152223" cy="7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  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694437" y="1265416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94437" y="1710893"/>
            <a:ext cx="946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516367" y="1821777"/>
            <a:ext cx="9646070" cy="1081024"/>
          </a:xfrm>
        </p:spPr>
        <p:txBody>
          <a:bodyPr/>
          <a:lstStyle>
            <a:lvl1pPr marL="1344613" indent="-1258888">
              <a:buClr>
                <a:schemeClr val="bg2"/>
              </a:buClr>
              <a:buFont typeface="Wingdings" panose="05000000000000000000" pitchFamily="2" charset="2"/>
              <a:buChar char="l"/>
              <a:tabLst>
                <a:tab pos="1527175" algn="l"/>
              </a:tabLst>
              <a:defRPr/>
            </a:lvl1pPr>
            <a:lvl2pPr marL="1344613" indent="0">
              <a:buClr>
                <a:schemeClr val="accent2"/>
              </a:buClr>
              <a:buSzPct val="80000"/>
              <a:buFont typeface="Wingdings 2" panose="05020102010507070707" pitchFamily="18" charset="2"/>
              <a:buNone/>
              <a:defRPr sz="2800">
                <a:solidFill>
                  <a:schemeClr val="accent2"/>
                </a:solidFill>
              </a:defRPr>
            </a:lvl2pPr>
            <a:lvl3pPr marL="2157412" indent="0">
              <a:buClr>
                <a:schemeClr val="accent3"/>
              </a:buClr>
              <a:buFont typeface="Arial" panose="020B0604020202020204" pitchFamily="34" charset="0"/>
              <a:buNone/>
              <a:defRPr sz="2200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/>
              <a:t>Level 1 Text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52264" y="1186091"/>
            <a:ext cx="7078691" cy="543739"/>
          </a:xfrm>
          <a:noFill/>
        </p:spPr>
        <p:txBody>
          <a:bodyPr wrap="square" rtlCol="0" anchor="ctr">
            <a:spAutoFit/>
          </a:bodyPr>
          <a:lstStyle>
            <a:lvl1pPr marL="87313" indent="-87313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844641" y="761553"/>
            <a:ext cx="7086315" cy="432000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878" y="727068"/>
            <a:ext cx="762000" cy="535531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/>
            </a:lvl1pPr>
          </a:lstStyle>
          <a:p>
            <a:pPr marL="0" lvl="0"/>
            <a:r>
              <a:rPr lang="en-US" dirty="0"/>
              <a:t>#.#</a:t>
            </a:r>
            <a:endParaRPr lang="fr-FR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/>
              <a:pPr/>
              <a:t>‹#›</a:t>
            </a:fld>
            <a:endParaRPr dirty="0"/>
          </a:p>
        </p:txBody>
      </p:sp>
      <p:cxnSp>
        <p:nvCxnSpPr>
          <p:cNvPr id="28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dirty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291382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&amp; Bullet List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442858" y="783070"/>
            <a:ext cx="4765854" cy="543739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fr-FR" sz="32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5442858" y="1443755"/>
            <a:ext cx="4765854" cy="1044470"/>
          </a:xfrm>
        </p:spPr>
        <p:txBody>
          <a:bodyPr/>
          <a:lstStyle>
            <a:lvl1pPr marL="1254125" indent="-1254125">
              <a:buClr>
                <a:schemeClr val="bg2"/>
              </a:buClr>
              <a:buFont typeface="Wingdings" panose="05000000000000000000" pitchFamily="2" charset="2"/>
              <a:buChar char="l"/>
              <a:defRPr/>
            </a:lvl1pPr>
            <a:lvl2pPr marL="1254125" indent="903288">
              <a:buClr>
                <a:schemeClr val="accent2"/>
              </a:buClr>
              <a:buSzPct val="80000"/>
              <a:buFont typeface="Wingdings 2" panose="05020102010507070707" pitchFamily="18" charset="2"/>
              <a:buChar char=""/>
              <a:defRPr sz="2800">
                <a:solidFill>
                  <a:schemeClr val="accent2"/>
                </a:solidFill>
              </a:defRPr>
            </a:lvl2pPr>
            <a:lvl3pPr marL="2157412" indent="0">
              <a:buClr>
                <a:schemeClr val="accent3"/>
              </a:buClr>
              <a:buFont typeface="Arial" panose="020B0604020202020204" pitchFamily="34" charset="0"/>
              <a:buNone/>
              <a:defRPr sz="2200">
                <a:solidFill>
                  <a:schemeClr val="accent3"/>
                </a:solidFill>
              </a:defRPr>
            </a:lvl3pPr>
          </a:lstStyle>
          <a:p>
            <a:pPr lvl="0"/>
            <a:r>
              <a:rPr lang="en-US" dirty="0"/>
              <a:t>Level 1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319088" y="304800"/>
            <a:ext cx="4557712" cy="587851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/>
              <a:pPr/>
              <a:t>‹#›</a:t>
            </a:fld>
            <a:endParaRPr dirty="0"/>
          </a:p>
        </p:txBody>
      </p:sp>
      <p:cxnSp>
        <p:nvCxnSpPr>
          <p:cNvPr id="19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554283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319087" y="304800"/>
            <a:ext cx="9869941" cy="587851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/>
              <a:pPr/>
              <a:t>‹#›</a:t>
            </a:fld>
            <a:endParaRPr dirty="0"/>
          </a:p>
        </p:txBody>
      </p:sp>
      <p:cxnSp>
        <p:nvCxnSpPr>
          <p:cNvPr id="16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655101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319088" y="304800"/>
            <a:ext cx="4949598" cy="587851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37" hasCustomPrompt="1"/>
          </p:nvPr>
        </p:nvSpPr>
        <p:spPr>
          <a:xfrm>
            <a:off x="5268686" y="311310"/>
            <a:ext cx="4847772" cy="587851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/>
              <a:pPr/>
              <a:t>‹#›</a:t>
            </a:fld>
            <a:endParaRPr dirty="0"/>
          </a:p>
        </p:txBody>
      </p:sp>
      <p:cxnSp>
        <p:nvCxnSpPr>
          <p:cNvPr id="15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734599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10" y="5883131"/>
            <a:ext cx="1011890" cy="974869"/>
          </a:xfrm>
          <a:prstGeom prst="rect">
            <a:avLst/>
          </a:prstGeom>
        </p:spPr>
      </p:pic>
      <p:sp>
        <p:nvSpPr>
          <p:cNvPr id="5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6018366" y="1091504"/>
            <a:ext cx="4160520" cy="289823"/>
          </a:xfrm>
          <a:noFill/>
        </p:spPr>
        <p:txBody>
          <a:bodyPr wrap="square" rtlCol="0" anchor="ctr">
            <a:spAutoFit/>
          </a:bodyPr>
          <a:lstStyle>
            <a:lvl1pPr marL="0" indent="0" algn="l">
              <a:buNone/>
              <a:defRPr lang="fr-FR" sz="1400" dirty="0">
                <a:solidFill>
                  <a:srgbClr val="848689"/>
                </a:solidFill>
              </a:defRPr>
            </a:lvl1pPr>
          </a:lstStyle>
          <a:p>
            <a:pPr marL="0" lvl="0"/>
            <a:r>
              <a:rPr lang="en-US" dirty="0"/>
              <a:t>Edit Name</a:t>
            </a:r>
            <a:endParaRPr lang="fr-FR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36" hasCustomPrompt="1"/>
          </p:nvPr>
        </p:nvSpPr>
        <p:spPr>
          <a:xfrm>
            <a:off x="319087" y="304800"/>
            <a:ext cx="4935083" cy="587851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add Picture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89320" y="1459056"/>
            <a:ext cx="4160520" cy="590931"/>
          </a:xfrm>
          <a:noFill/>
        </p:spPr>
        <p:txBody>
          <a:bodyPr wrap="square" rtlCol="0" anchor="ctr">
            <a:spAutoFit/>
          </a:bodyPr>
          <a:lstStyle>
            <a:lvl1pPr marL="0" indent="0" algn="l">
              <a:buNone/>
              <a:defRPr lang="fr-FR" sz="3600" dirty="0"/>
            </a:lvl1pPr>
          </a:lstStyle>
          <a:p>
            <a:pPr marL="0" lvl="0"/>
            <a:r>
              <a:rPr lang="en-US" dirty="0"/>
              <a:t>Edit Quote</a:t>
            </a:r>
            <a:endParaRPr lang="fr-FR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6" y="6469081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/>
              <a:pPr/>
              <a:t>‹#›</a:t>
            </a:fld>
            <a:endParaRPr dirty="0"/>
          </a:p>
        </p:txBody>
      </p:sp>
      <p:cxnSp>
        <p:nvCxnSpPr>
          <p:cNvPr id="21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0177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Corporate Fin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Afbeelding 16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4" t="25343" r="8308" b="25828"/>
          <a:stretch/>
        </p:blipFill>
        <p:spPr>
          <a:xfrm>
            <a:off x="9535418" y="273552"/>
            <a:ext cx="1709261" cy="712908"/>
          </a:xfrm>
          <a:prstGeom prst="rect">
            <a:avLst/>
          </a:prstGeom>
        </p:spPr>
      </p:pic>
      <p:sp>
        <p:nvSpPr>
          <p:cNvPr id="19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cxnSp>
        <p:nvCxnSpPr>
          <p:cNvPr id="26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501856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69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6084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Private Ban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81"/>
          <a:stretch/>
        </p:blipFill>
        <p:spPr>
          <a:xfrm>
            <a:off x="9590648" y="-122710"/>
            <a:ext cx="1738992" cy="148442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cxnSp>
        <p:nvCxnSpPr>
          <p:cNvPr id="22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</p:spTree>
    <p:extLst>
      <p:ext uri="{BB962C8B-B14F-4D97-AF65-F5344CB8AC3E}">
        <p14:creationId xmlns:p14="http://schemas.microsoft.com/office/powerpoint/2010/main" val="58538621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Asset Mg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sp>
        <p:nvSpPr>
          <p:cNvPr id="20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pic>
        <p:nvPicPr>
          <p:cNvPr id="2" name="Image 1" descr="DegroofPetercam_AssetManagement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075" y="350838"/>
            <a:ext cx="1711325" cy="559597"/>
          </a:xfrm>
          <a:prstGeom prst="rect">
            <a:avLst/>
          </a:prstGeom>
        </p:spPr>
      </p:pic>
      <p:cxnSp>
        <p:nvCxnSpPr>
          <p:cNvPr id="21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</p:spTree>
    <p:extLst>
      <p:ext uri="{BB962C8B-B14F-4D97-AF65-F5344CB8AC3E}">
        <p14:creationId xmlns:p14="http://schemas.microsoft.com/office/powerpoint/2010/main" val="16217506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Fund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sp>
        <p:nvSpPr>
          <p:cNvPr id="20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pic>
        <p:nvPicPr>
          <p:cNvPr id="16" name="Image 15" descr="DegroofPetercam_Asset Services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075" y="364658"/>
            <a:ext cx="1206500" cy="532279"/>
          </a:xfrm>
          <a:prstGeom prst="rect">
            <a:avLst/>
          </a:prstGeom>
        </p:spPr>
      </p:pic>
      <p:cxnSp>
        <p:nvCxnSpPr>
          <p:cNvPr id="24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</p:spTree>
    <p:extLst>
      <p:ext uri="{BB962C8B-B14F-4D97-AF65-F5344CB8AC3E}">
        <p14:creationId xmlns:p14="http://schemas.microsoft.com/office/powerpoint/2010/main" val="15518914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Financial Mark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8" t="24650" r="8021" b="25931"/>
          <a:stretch/>
        </p:blipFill>
        <p:spPr>
          <a:xfrm>
            <a:off x="9558143" y="273552"/>
            <a:ext cx="1485225" cy="71290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cxnSp>
        <p:nvCxnSpPr>
          <p:cNvPr id="24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</p:spTree>
    <p:extLst>
      <p:ext uri="{BB962C8B-B14F-4D97-AF65-F5344CB8AC3E}">
        <p14:creationId xmlns:p14="http://schemas.microsoft.com/office/powerpoint/2010/main" val="6523967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Graphic Title Corporate Fin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Afbeelding 16" descr="logo groen def v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32678" r="6343" b="38513"/>
          <a:stretch/>
        </p:blipFill>
        <p:spPr>
          <a:xfrm>
            <a:off x="434460" y="417789"/>
            <a:ext cx="11329348" cy="33590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91" y="2810466"/>
            <a:ext cx="2173974" cy="22933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80862"/>
            <a:ext cx="2292668" cy="8996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4" t="25343" r="8308" b="25828"/>
          <a:stretch/>
        </p:blipFill>
        <p:spPr>
          <a:xfrm>
            <a:off x="9535418" y="273552"/>
            <a:ext cx="1709261" cy="712908"/>
          </a:xfrm>
          <a:prstGeom prst="rect">
            <a:avLst/>
          </a:prstGeom>
        </p:spPr>
      </p:pic>
      <p:sp>
        <p:nvSpPr>
          <p:cNvPr id="19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9620852" y="3666319"/>
            <a:ext cx="2174875" cy="403225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fr-FR" dirty="0"/>
              <a:t>Edit </a:t>
            </a:r>
            <a:r>
              <a:rPr lang="fr-FR" dirty="0" err="1"/>
              <a:t>Theme</a:t>
            </a:r>
            <a:endParaRPr lang="fr-FR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834958" y="4432844"/>
            <a:ext cx="6331634" cy="504000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34958" y="5007122"/>
            <a:ext cx="6331634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834957" y="3784589"/>
            <a:ext cx="6331635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cxnSp>
        <p:nvCxnSpPr>
          <p:cNvPr id="26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</p:spTree>
    <p:extLst>
      <p:ext uri="{BB962C8B-B14F-4D97-AF65-F5344CB8AC3E}">
        <p14:creationId xmlns:p14="http://schemas.microsoft.com/office/powerpoint/2010/main" val="233799771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17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chemeClr val="tx2"/>
                </a:solidFill>
              </a:defRPr>
            </a:lvl1pPr>
          </a:lstStyle>
          <a:p>
            <a:pPr algn="l"/>
            <a:r>
              <a:rPr dirty="0">
                <a:solidFill>
                  <a:srgbClr val="848689"/>
                </a:solidFill>
              </a:rPr>
              <a:t>Brussels,  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>
                <a:solidFill>
                  <a:srgbClr val="848689"/>
                </a:solidFill>
              </a:rPr>
              <a:t>16/09/15</a:t>
            </a:r>
            <a:endParaRPr lang="en-US" dirty="0">
              <a:solidFill>
                <a:srgbClr val="8486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08665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Private Ban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81"/>
          <a:stretch/>
        </p:blipFill>
        <p:spPr>
          <a:xfrm>
            <a:off x="3062501" y="-176240"/>
            <a:ext cx="1579491" cy="1348275"/>
          </a:xfrm>
          <a:prstGeom prst="rect">
            <a:avLst/>
          </a:prstGeom>
        </p:spPr>
      </p:pic>
      <p:sp>
        <p:nvSpPr>
          <p:cNvPr id="21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567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Asset Mg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pic>
        <p:nvPicPr>
          <p:cNvPr id="13" name="Image 12" descr="DegroofPetercam_AssetManagemen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575" y="261141"/>
            <a:ext cx="1711325" cy="559597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080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Fund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pic>
        <p:nvPicPr>
          <p:cNvPr id="2" name="Image 1" descr="DegroofPetercam_Asset Service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00" y="245876"/>
            <a:ext cx="1130300" cy="498661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7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17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006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Financial Mark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8" t="24650" r="8021" b="25931"/>
          <a:stretch/>
        </p:blipFill>
        <p:spPr>
          <a:xfrm>
            <a:off x="3025098" y="151972"/>
            <a:ext cx="1369762" cy="657486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433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Corporate Fin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4" t="25343" r="8308" b="25828"/>
          <a:stretch/>
        </p:blipFill>
        <p:spPr>
          <a:xfrm>
            <a:off x="3004910" y="172819"/>
            <a:ext cx="1537980" cy="641469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356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cxnSp>
        <p:nvCxnSpPr>
          <p:cNvPr id="15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</p:spTree>
    <p:extLst>
      <p:ext uri="{BB962C8B-B14F-4D97-AF65-F5344CB8AC3E}">
        <p14:creationId xmlns:p14="http://schemas.microsoft.com/office/powerpoint/2010/main" val="82838354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Private Ban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81"/>
          <a:stretch/>
        </p:blipFill>
        <p:spPr>
          <a:xfrm>
            <a:off x="3060078" y="-178419"/>
            <a:ext cx="1579491" cy="1348275"/>
          </a:xfrm>
          <a:prstGeom prst="rect">
            <a:avLst/>
          </a:prstGeom>
        </p:spPr>
      </p:pic>
      <p:cxnSp>
        <p:nvCxnSpPr>
          <p:cNvPr id="12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</p:spTree>
    <p:extLst>
      <p:ext uri="{BB962C8B-B14F-4D97-AF65-F5344CB8AC3E}">
        <p14:creationId xmlns:p14="http://schemas.microsoft.com/office/powerpoint/2010/main" val="9579663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Asset Mg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pic>
        <p:nvPicPr>
          <p:cNvPr id="12" name="Image 11" descr="DegroofPetercam_AssetManagemen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575" y="261141"/>
            <a:ext cx="1711325" cy="559597"/>
          </a:xfrm>
          <a:prstGeom prst="rect">
            <a:avLst/>
          </a:prstGeom>
        </p:spPr>
      </p:pic>
      <p:cxnSp>
        <p:nvCxnSpPr>
          <p:cNvPr id="13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</p:spTree>
    <p:extLst>
      <p:ext uri="{BB962C8B-B14F-4D97-AF65-F5344CB8AC3E}">
        <p14:creationId xmlns:p14="http://schemas.microsoft.com/office/powerpoint/2010/main" val="31577762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Fund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pic>
        <p:nvPicPr>
          <p:cNvPr id="13" name="Image 12" descr="DegroofPetercam_Asset Service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00" y="245876"/>
            <a:ext cx="1130300" cy="498661"/>
          </a:xfrm>
          <a:prstGeom prst="rect">
            <a:avLst/>
          </a:prstGeom>
        </p:spPr>
      </p:pic>
      <p:cxnSp>
        <p:nvCxnSpPr>
          <p:cNvPr id="12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</p:spTree>
    <p:extLst>
      <p:ext uri="{BB962C8B-B14F-4D97-AF65-F5344CB8AC3E}">
        <p14:creationId xmlns:p14="http://schemas.microsoft.com/office/powerpoint/2010/main" val="26449334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Financial Mark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8" t="24650" r="8021" b="25931"/>
          <a:stretch/>
        </p:blipFill>
        <p:spPr>
          <a:xfrm>
            <a:off x="3030048" y="151972"/>
            <a:ext cx="1369762" cy="657486"/>
          </a:xfrm>
          <a:prstGeom prst="rect">
            <a:avLst/>
          </a:prstGeom>
        </p:spPr>
      </p:pic>
      <p:cxnSp>
        <p:nvCxnSpPr>
          <p:cNvPr id="12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</p:spTree>
    <p:extLst>
      <p:ext uri="{BB962C8B-B14F-4D97-AF65-F5344CB8AC3E}">
        <p14:creationId xmlns:p14="http://schemas.microsoft.com/office/powerpoint/2010/main" val="8964670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Corporate Fin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29369"/>
            <a:ext cx="8034268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403647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181114"/>
            <a:ext cx="8034269" cy="646331"/>
          </a:xfrm>
          <a:noFill/>
        </p:spPr>
        <p:txBody>
          <a:bodyPr wrap="square" rtlCol="0">
            <a:spAutoFit/>
          </a:bodyPr>
          <a:lstStyle>
            <a:lvl1pPr>
              <a:defRPr lang="fr-FR" sz="40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030957" y="5236654"/>
            <a:ext cx="5798951" cy="424732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0F0F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4" t="25343" r="8308" b="25828"/>
          <a:stretch/>
        </p:blipFill>
        <p:spPr>
          <a:xfrm>
            <a:off x="3009860" y="172819"/>
            <a:ext cx="1537980" cy="641469"/>
          </a:xfrm>
          <a:prstGeom prst="rect">
            <a:avLst/>
          </a:prstGeom>
        </p:spPr>
      </p:pic>
      <p:cxnSp>
        <p:nvCxnSpPr>
          <p:cNvPr id="13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1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dirty="0"/>
              <a:t>Brussels,  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2580303" y="6438307"/>
            <a:ext cx="2743200" cy="365125"/>
          </a:xfrm>
        </p:spPr>
        <p:txBody>
          <a:bodyPr/>
          <a:lstStyle>
            <a:lvl1pPr>
              <a:defRPr lang="fr-FR" sz="1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BE" dirty="0"/>
              <a:t>16/09/15</a:t>
            </a:r>
          </a:p>
        </p:txBody>
      </p:sp>
    </p:spTree>
    <p:extLst>
      <p:ext uri="{BB962C8B-B14F-4D97-AF65-F5344CB8AC3E}">
        <p14:creationId xmlns:p14="http://schemas.microsoft.com/office/powerpoint/2010/main" val="31156064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g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694437" y="737488"/>
            <a:ext cx="10359237" cy="480131"/>
          </a:xfrm>
          <a:noFill/>
        </p:spPr>
        <p:txBody>
          <a:bodyPr wrap="square" lIns="0" rtlCol="0" anchor="ctr">
            <a:spAutoFit/>
          </a:bodyPr>
          <a:lstStyle>
            <a:lvl1pPr marL="0" indent="0">
              <a:buNone/>
              <a:defRPr lang="fr-FR" sz="2800" dirty="0"/>
            </a:lvl1pPr>
          </a:lstStyle>
          <a:p>
            <a:pPr marL="0" lvl="0"/>
            <a:r>
              <a:rPr lang="en-US" dirty="0"/>
              <a:t>Edit Title</a:t>
            </a:r>
            <a:endParaRPr lang="fr-FR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6867" y="6137030"/>
            <a:ext cx="644919" cy="621324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7" y="6469085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uk-UA"/>
              <a:pPr/>
              <a:t>‹#›</a:t>
            </a:fld>
            <a:endParaRPr lang="uk-UA" dirty="0"/>
          </a:p>
        </p:txBody>
      </p:sp>
      <p:sp>
        <p:nvSpPr>
          <p:cNvPr id="19" name="Espace réservé du pied de page 8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r>
              <a:rPr lang="en-US" dirty="0" err="1"/>
              <a:t>Vooruitzichten</a:t>
            </a:r>
            <a:r>
              <a:rPr lang="en-US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6292075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80109" y="5883132"/>
            <a:ext cx="1011891" cy="974869"/>
          </a:xfrm>
          <a:prstGeom prst="rect">
            <a:avLst/>
          </a:prstGeom>
        </p:spPr>
      </p:pic>
      <p:sp>
        <p:nvSpPr>
          <p:cNvPr id="20" name="Slide Number Placeholder 5"/>
          <p:cNvSpPr>
            <a:spLocks noGrp="1"/>
          </p:cNvSpPr>
          <p:nvPr>
            <p:ph type="sldNum" sz="quarter" idx="24"/>
          </p:nvPr>
        </p:nvSpPr>
        <p:spPr>
          <a:xfrm>
            <a:off x="919437" y="6469085"/>
            <a:ext cx="811827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smtClean="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uk-UA"/>
              <a:pPr/>
              <a:t>‹#›</a:t>
            </a:fld>
            <a:endParaRPr lang="uk-UA" dirty="0"/>
          </a:p>
        </p:txBody>
      </p:sp>
      <p:cxnSp>
        <p:nvCxnSpPr>
          <p:cNvPr id="24" name="Straight Connector 10"/>
          <p:cNvCxnSpPr/>
          <p:nvPr userDrawn="1"/>
        </p:nvCxnSpPr>
        <p:spPr>
          <a:xfrm>
            <a:off x="1828800" y="6412832"/>
            <a:ext cx="0" cy="4451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pied de page 8"/>
          <p:cNvSpPr>
            <a:spLocks noGrp="1"/>
          </p:cNvSpPr>
          <p:nvPr>
            <p:ph type="ftr" sz="quarter" idx="23"/>
          </p:nvPr>
        </p:nvSpPr>
        <p:spPr>
          <a:xfrm>
            <a:off x="1874520" y="6466944"/>
            <a:ext cx="4114800" cy="307777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r>
              <a:rPr lang="en-US"/>
              <a:t>Vooruitzichten</a:t>
            </a:r>
            <a:r>
              <a:rPr lang="en-US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44242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Private Ban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81"/>
          <a:stretch/>
        </p:blipFill>
        <p:spPr>
          <a:xfrm>
            <a:off x="3062501" y="-176240"/>
            <a:ext cx="1579491" cy="1348275"/>
          </a:xfrm>
          <a:prstGeom prst="rect">
            <a:avLst/>
          </a:prstGeom>
        </p:spPr>
      </p:pic>
      <p:sp>
        <p:nvSpPr>
          <p:cNvPr id="21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5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Title Asset Mg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675774" y="1816766"/>
            <a:ext cx="10840452" cy="43915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987069" y="3841244"/>
            <a:ext cx="8034268" cy="468000"/>
          </a:xfrm>
          <a:noFill/>
        </p:spPr>
        <p:txBody>
          <a:bodyPr wrap="square" rtlCol="0">
            <a:spAutoFit/>
          </a:bodyPr>
          <a:lstStyle>
            <a:lvl1pPr>
              <a:defRPr lang="fr-FR" sz="3600" i="1" dirty="0"/>
            </a:lvl1pPr>
          </a:lstStyle>
          <a:p>
            <a:pPr lvl="0"/>
            <a:r>
              <a:rPr lang="en-US" dirty="0"/>
              <a:t>Edit Subtitle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987069" y="4368022"/>
            <a:ext cx="8034268" cy="600164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>
                <a:solidFill>
                  <a:srgbClr val="848689"/>
                </a:solidFill>
              </a:defRPr>
            </a:lvl1pPr>
          </a:lstStyle>
          <a:p>
            <a:pPr lvl="0"/>
            <a:r>
              <a:rPr lang="en-US" dirty="0"/>
              <a:t>Edit Description</a:t>
            </a:r>
            <a:endParaRPr lang="fr-FR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987068" y="3264239"/>
            <a:ext cx="8034269" cy="504000"/>
          </a:xfrm>
          <a:noFill/>
        </p:spPr>
        <p:txBody>
          <a:bodyPr wrap="square" rtlCol="0">
            <a:spAutoFit/>
          </a:bodyPr>
          <a:lstStyle>
            <a:lvl1pPr>
              <a:defRPr lang="fr-FR" sz="3600" dirty="0"/>
            </a:lvl1pPr>
          </a:lstStyle>
          <a:p>
            <a:pPr lvl="0"/>
            <a:r>
              <a:rPr lang="en-US" dirty="0"/>
              <a:t>Edit Title</a:t>
            </a:r>
            <a:endParaRPr lang="fr-FR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1010082" y="5041234"/>
            <a:ext cx="10188000" cy="10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0"/>
            <a:ext cx="12192000" cy="10226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48" y="103123"/>
            <a:ext cx="1941344" cy="761757"/>
          </a:xfrm>
          <a:prstGeom prst="rect">
            <a:avLst/>
          </a:prstGeom>
        </p:spPr>
      </p:pic>
      <p:pic>
        <p:nvPicPr>
          <p:cNvPr id="13" name="Image 12" descr="DegroofPetercam_AssetManagemen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575" y="261141"/>
            <a:ext cx="1711325" cy="559597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954759" y="5236654"/>
            <a:ext cx="5798951" cy="430887"/>
          </a:xfrm>
          <a:noFill/>
        </p:spPr>
        <p:txBody>
          <a:bodyPr vert="horz" wrap="square" lIns="91440" tIns="45720" rIns="91440" bIns="45720" rtlCol="0">
            <a:spAutoFit/>
          </a:bodyPr>
          <a:lstStyle>
            <a:lvl1pPr>
              <a:defRPr lang="fr-FR" sz="2400" dirty="0">
                <a:solidFill>
                  <a:srgbClr val="00524B"/>
                </a:solidFill>
              </a:defRPr>
            </a:lvl1pPr>
          </a:lstStyle>
          <a:p>
            <a:pPr lvl="0"/>
            <a:r>
              <a:rPr lang="en-US" dirty="0"/>
              <a:t>Edit Theme</a:t>
            </a:r>
            <a:endParaRPr lang="fr-FR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2952009" y="5593746"/>
            <a:ext cx="4114800" cy="461665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2400" smtClean="0">
                <a:solidFill>
                  <a:srgbClr val="848689"/>
                </a:solidFill>
              </a:defRPr>
            </a:lvl1pPr>
          </a:lstStyle>
          <a:p>
            <a:pPr algn="l"/>
            <a:r>
              <a:rPr lang="en-US"/>
              <a:t>Vooruitzichten 2017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2"/>
          </p:nvPr>
        </p:nvSpPr>
        <p:spPr>
          <a:xfrm>
            <a:off x="4206016" y="5640161"/>
            <a:ext cx="2743200" cy="365125"/>
          </a:xfrm>
        </p:spPr>
        <p:txBody>
          <a:bodyPr/>
          <a:lstStyle>
            <a:lvl1pPr>
              <a:defRPr lang="fr-FR" sz="2400" kern="1200" smtClean="0">
                <a:solidFill>
                  <a:srgbClr val="848689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2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48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5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6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2.xml"/><Relationship Id="rId21" Type="http://schemas.openxmlformats.org/officeDocument/2006/relationships/theme" Target="../theme/theme13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20" Type="http://schemas.openxmlformats.org/officeDocument/2006/relationships/slideLayout" Target="../slideLayouts/slideLayout79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19" Type="http://schemas.openxmlformats.org/officeDocument/2006/relationships/slideLayout" Target="../slideLayouts/slideLayout78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6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4868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8689"/>
                </a:solidFill>
              </a:defRPr>
            </a:lvl1pPr>
          </a:lstStyle>
          <a:p>
            <a:r>
              <a:rPr lang="en-US"/>
              <a:t>Vooruitzichten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4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37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80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Vooruitzichten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4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>
                <a:latin typeface="Palatino Linotype"/>
              </a:rPr>
              <a:t>Vooruitzichten 2017</a:t>
            </a:r>
            <a:endParaRPr lang="en-US" dirty="0"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39463D-5A3D-4E31-AB84-D65F84F06CD8}" type="slidenum">
              <a:rPr lang="en-US" smtClean="0">
                <a:latin typeface="Palatino Linotype"/>
              </a:rPr>
              <a:pPr/>
              <a:t>‹#›</a:t>
            </a:fld>
            <a:endParaRPr lang="en-US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75014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4868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8689"/>
                </a:solidFill>
              </a:defRPr>
            </a:lvl1pPr>
          </a:lstStyle>
          <a:p>
            <a:r>
              <a:rPr lang="en-US"/>
              <a:t>Vooruitzichten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4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48689"/>
                </a:solidFill>
              </a:defRPr>
            </a:lvl1pPr>
          </a:lstStyle>
          <a:p>
            <a:fld id="{D4A9B1D8-4773-4620-8A90-3BE367DE9F54}" type="datetime3">
              <a:rPr lang="fr-FR" smtClean="0"/>
              <a:pPr/>
              <a:t>18.11.20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8689"/>
                </a:solidFill>
              </a:defRPr>
            </a:lvl1pPr>
          </a:lstStyle>
          <a:p>
            <a:r>
              <a:rPr lang="en-US" dirty="0"/>
              <a:t>Brussels,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3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  <p:sldLayoutId id="2147483801" r:id="rId18"/>
    <p:sldLayoutId id="2147483802" r:id="rId19"/>
    <p:sldLayoutId id="2147483803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4868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8689"/>
                </a:solidFill>
              </a:defRPr>
            </a:lvl1pPr>
          </a:lstStyle>
          <a:p>
            <a:r>
              <a:rPr lang="en-US"/>
              <a:t>Vooruitzichten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2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4868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8689"/>
                </a:solidFill>
              </a:defRPr>
            </a:lvl1pPr>
          </a:lstStyle>
          <a:p>
            <a:r>
              <a:rPr lang="en-US"/>
              <a:t>Vooruitzichten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4868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8689"/>
                </a:solidFill>
              </a:defRPr>
            </a:lvl1pPr>
          </a:lstStyle>
          <a:p>
            <a:r>
              <a:rPr lang="en-US"/>
              <a:t>Vooruitzichten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7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2" r:id="rId3"/>
    <p:sldLayoutId id="214748371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4868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8689"/>
                </a:solidFill>
              </a:defRPr>
            </a:lvl1pPr>
          </a:lstStyle>
          <a:p>
            <a:r>
              <a:rPr lang="en-US"/>
              <a:t>Vooruitzichten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4" r:id="rId3"/>
    <p:sldLayoutId id="2147483717" r:id="rId4"/>
    <p:sldLayoutId id="2147483718" r:id="rId5"/>
    <p:sldLayoutId id="2147483719" r:id="rId6"/>
    <p:sldLayoutId id="2147483720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4868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8689"/>
                </a:solidFill>
              </a:defRPr>
            </a:lvl1pPr>
          </a:lstStyle>
          <a:p>
            <a:r>
              <a:rPr lang="en-US"/>
              <a:t>Vooruitzichten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0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Vooruitzichten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39463D-5A3D-4E31-AB84-D65F84F06C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4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29" r:id="rId3"/>
    <p:sldLayoutId id="2147483754" r:id="rId4"/>
    <p:sldLayoutId id="2147483760" r:id="rId5"/>
    <p:sldLayoutId id="2147483763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>
                <a:latin typeface="Palatino Linotype"/>
              </a:rPr>
              <a:t>Vooruitzichten 2017</a:t>
            </a:r>
            <a:endParaRPr lang="en-US" dirty="0"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39463D-5A3D-4E31-AB84-D65F84F06CD8}" type="slidenum">
              <a:rPr lang="en-US" smtClean="0">
                <a:latin typeface="Palatino Linotype"/>
              </a:rPr>
              <a:pPr/>
              <a:t>‹#›</a:t>
            </a:fld>
            <a:endParaRPr lang="en-US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4907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48689"/>
                </a:solidFill>
              </a:defRPr>
            </a:lvl1pPr>
          </a:lstStyle>
          <a:p>
            <a:endParaRPr lang="en-US" dirty="0"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48689"/>
                </a:solidFill>
              </a:defRPr>
            </a:lvl1pPr>
          </a:lstStyle>
          <a:p>
            <a:r>
              <a:rPr lang="en-US">
                <a:latin typeface="Palatino Linotype"/>
              </a:rPr>
              <a:t>Vooruitzichten 2017</a:t>
            </a:r>
            <a:endParaRPr lang="en-US" dirty="0"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48689"/>
                </a:solidFill>
              </a:defRPr>
            </a:lvl1pPr>
          </a:lstStyle>
          <a:p>
            <a:fld id="{AE39463D-5A3D-4E31-AB84-D65F84F06CD8}" type="slidenum">
              <a:rPr lang="en-US" smtClean="0">
                <a:latin typeface="Palatino Linotype"/>
              </a:rPr>
              <a:pPr/>
              <a:t>‹#›</a:t>
            </a:fld>
            <a:endParaRPr lang="en-US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7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94437" y="1265416"/>
            <a:ext cx="10375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2" descr="blob:https://www.icloud.com/3654b47b-f9f7-4352-829c-0b0a494bd9c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5" descr="A graphic with no descrip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24"/>
          </p:nvPr>
        </p:nvSpPr>
        <p:spPr>
          <a:xfrm>
            <a:off x="10363200" y="6399311"/>
            <a:ext cx="811827" cy="307777"/>
          </a:xfrm>
        </p:spPr>
        <p:txBody>
          <a:bodyPr/>
          <a:lstStyle/>
          <a:p>
            <a:fld id="{AE39463D-5A3D-4E31-AB84-D65F84F06CD8}" type="slidenum">
              <a:rPr lang="uk-UA" smtClean="0"/>
              <a:pPr/>
              <a:t>1</a:t>
            </a:fld>
            <a:endParaRPr lang="uk-UA" dirty="0"/>
          </a:p>
        </p:txBody>
      </p:sp>
      <p:sp>
        <p:nvSpPr>
          <p:cNvPr id="15" name="Text Placeholder 5">
            <a:extLst>
              <a:ext uri="{FF2B5EF4-FFF2-40B4-BE49-F238E27FC236}">
                <a16:creationId xmlns="" xmlns:a16="http://schemas.microsoft.com/office/drawing/2014/main" id="{5CF45F02-F836-4A9C-BDD2-73725B66D8F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94437" y="737488"/>
            <a:ext cx="10803126" cy="480131"/>
          </a:xfrm>
        </p:spPr>
        <p:txBody>
          <a:bodyPr/>
          <a:lstStyle/>
          <a:p>
            <a:r>
              <a:rPr lang="en-US" b="1" dirty="0"/>
              <a:t>Not the Great </a:t>
            </a:r>
            <a:r>
              <a:rPr lang="en-US" b="1" dirty="0" smtClean="0"/>
              <a:t>Depression, not the </a:t>
            </a:r>
            <a:r>
              <a:rPr lang="en-US" b="1" dirty="0"/>
              <a:t>Great Recession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B99D6A4-5E4C-4889-AF72-E742206E7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61" y="1847373"/>
            <a:ext cx="5553963" cy="433911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6AB3D1E-C980-4453-BFA4-D92A35091914}"/>
              </a:ext>
            </a:extLst>
          </p:cNvPr>
          <p:cNvSpPr/>
          <p:nvPr/>
        </p:nvSpPr>
        <p:spPr>
          <a:xfrm>
            <a:off x="1143000" y="2057400"/>
            <a:ext cx="4577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</a:rPr>
              <a:t>Index of world industrial production: Great Depression, Great Recession, and COVID-19</a:t>
            </a:r>
            <a:endParaRPr lang="en-US" sz="800" b="1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04E74B7-62FB-4DA8-AE9A-5BA777A133BE}"/>
              </a:ext>
            </a:extLst>
          </p:cNvPr>
          <p:cNvSpPr/>
          <p:nvPr/>
        </p:nvSpPr>
        <p:spPr>
          <a:xfrm>
            <a:off x="1295400" y="6186493"/>
            <a:ext cx="6096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Source: Voxeu.org. Paul De Grauwe, </a:t>
            </a:r>
            <a:r>
              <a:rPr lang="en-US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Yuemei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 Ji 24 September 2020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852110"/>
              </p:ext>
            </p:extLst>
          </p:nvPr>
        </p:nvGraphicFramePr>
        <p:xfrm>
          <a:off x="5881976" y="1847373"/>
          <a:ext cx="5791200" cy="4448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04E74B7-62FB-4DA8-AE9A-5BA777A133BE}"/>
              </a:ext>
            </a:extLst>
          </p:cNvPr>
          <p:cNvSpPr/>
          <p:nvPr/>
        </p:nvSpPr>
        <p:spPr>
          <a:xfrm>
            <a:off x="5881976" y="6186493"/>
            <a:ext cx="6096000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base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Source: </a:t>
            </a:r>
            <a:r>
              <a:rPr lang="en-US" sz="105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Datastream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05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Degroof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05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Petercam</a:t>
            </a:r>
            <a:endParaRPr lang="en-US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r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62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24"/>
          </p:nvPr>
        </p:nvSpPr>
        <p:spPr>
          <a:xfrm>
            <a:off x="8805333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E39463D-5A3D-4E31-AB84-D65F84F06CD8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AutoShape 2" descr="blob:https://www.icloud.com/3654b47b-f9f7-4352-829c-0b0a494bd9c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5" descr="A graphic with no descrip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694437" y="737488"/>
            <a:ext cx="10760163" cy="480131"/>
          </a:xfrm>
        </p:spPr>
        <p:txBody>
          <a:bodyPr/>
          <a:lstStyle/>
          <a:p>
            <a:r>
              <a:rPr lang="fr-BE" b="1" dirty="0" err="1"/>
              <a:t>Governments</a:t>
            </a:r>
            <a:r>
              <a:rPr lang="fr-BE" b="1" dirty="0"/>
              <a:t> and central </a:t>
            </a:r>
            <a:r>
              <a:rPr lang="fr-BE" b="1" dirty="0" err="1"/>
              <a:t>banks</a:t>
            </a:r>
            <a:r>
              <a:rPr lang="fr-BE" b="1" dirty="0"/>
              <a:t> </a:t>
            </a:r>
            <a:r>
              <a:rPr lang="fr-BE" sz="1600" dirty="0"/>
              <a:t>(</a:t>
            </a:r>
            <a:r>
              <a:rPr lang="fr-BE" sz="1600" dirty="0" err="1"/>
              <a:t>need</a:t>
            </a:r>
            <a:r>
              <a:rPr lang="fr-BE" sz="1600" dirty="0"/>
              <a:t> to)</a:t>
            </a:r>
            <a:r>
              <a:rPr lang="fr-BE" b="1" dirty="0"/>
              <a:t> </a:t>
            </a:r>
            <a:r>
              <a:rPr lang="fr-BE" b="1" dirty="0" err="1"/>
              <a:t>work</a:t>
            </a:r>
            <a:r>
              <a:rPr lang="fr-BE" b="1" dirty="0"/>
              <a:t> </a:t>
            </a:r>
            <a:r>
              <a:rPr lang="fr-BE" b="1" dirty="0" err="1"/>
              <a:t>closely</a:t>
            </a:r>
            <a:r>
              <a:rPr lang="fr-BE" b="1" dirty="0"/>
              <a:t> in tandem 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94437" y="1265416"/>
            <a:ext cx="10375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1" descr="&lt;Chart&gt;&lt;ImageInfo Version=&quot;5.11.10.0&quot; GUID=&quot;9c52944fd4024851b57dc23e1ffa9339&quot; DsId=&quot;ZPVK037&quot; T1SubID=&quot;&quot; Width=&quot;538&quot; Height=&quot;482&quot; Format=&quot;emf&quot; ChartGroupUID=&quot;80c58b22-26f4-454a-82e6-806b4626d99e&quot; GroupName=&quot;Global macroeconomic conditions&quot; ChartName=&quot;Central Bank Balance Sheet - Fed, BoJ, ECB, BOE - % of GDP&quot; ChartStyleName=&quot;&quot; GroupNameEncoded=&quot;Global+macroeconomic+conditions&quot; ChartNameEncoded=&quot;Central+Bank+Balance+Sheet+-+Fed%2c+BoJ%2c+ECB%2c+BOE+-+%25+of+GDP&quot; ChartStyleNameEncoded=&quot;&quot; ShortCode=&quot;&quot; ChartOwner=&quot;ZPVK037&quot; TemplateId=&quot;&quot; TemplateName=&quot;&quot; TemplateNameEncoded=&quot;&quot; EditionId=&quot;&quot; EditionGenerationDate=&quot;&quot; RefreshDate=&quot;18/11/2020 07:48:58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true&quot; Pr=&quot;&quot; RetrieveParams=&quot;&quot; /&gt;&lt;/Chart&gt;"/>
          <p:cNvPicPr>
            <a:picLocks/>
          </p:cNvPicPr>
          <p:nvPr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698172"/>
            <a:ext cx="5130000" cy="45910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2" name="Picture 2" descr="&lt;Chart&gt;&lt;ImageInfo Version=&quot;5.11.10.0&quot; GUID=&quot;b98ea2a86be34e328e00daa3db95bba3&quot; DsId=&quot;ZPVK037&quot; T1SubID=&quot;&quot; Width=&quot;538&quot; Height=&quot;480&quot; Format=&quot;emf&quot; ChartGroupUID=&quot;c4c84de1-1ebd-43ce-935c-b0f2c923061a&quot; GroupName=&quot;HBE&quot; ChartName=&quot;Gross government debt outstanding&quot; ChartStyleName=&quot;&quot; GroupNameEncoded=&quot;HBE&quot; ChartNameEncoded=&quot;Gross+government+debt+outstanding&quot; ChartStyleNameEncoded=&quot;&quot; ShortCode=&quot;&quot; ChartOwner=&quot;ZPVK037&quot; TemplateId=&quot;&quot; TemplateName=&quot;&quot; TemplateNameEncoded=&quot;&quot; EditionId=&quot;&quot; EditionGenerationDate=&quot;&quot; RefreshDate=&quot;18/11/2020 07:48:58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true&quot; Pr=&quot;&quot; RetrieveParams=&quot;&quot; /&gt;&lt;/Chart&gt;"/>
          <p:cNvPicPr>
            <a:picLocks/>
          </p:cNvPicPr>
          <p:nvPr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69" y="1717222"/>
            <a:ext cx="5130000" cy="45720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695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24"/>
          </p:nvPr>
        </p:nvSpPr>
        <p:spPr>
          <a:xfrm>
            <a:off x="8805333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E39463D-5A3D-4E31-AB84-D65F84F06CD8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AutoShape 2" descr="blob:https://www.icloud.com/3654b47b-f9f7-4352-829c-0b0a494bd9c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5" descr="A graphic with no descrip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381000" y="737488"/>
            <a:ext cx="11658600" cy="480131"/>
          </a:xfrm>
        </p:spPr>
        <p:txBody>
          <a:bodyPr/>
          <a:lstStyle/>
          <a:p>
            <a:r>
              <a:rPr lang="en-US" b="1" dirty="0" smtClean="0"/>
              <a:t>‘’Productivity isn’t everything </a:t>
            </a:r>
            <a:r>
              <a:rPr lang="en-US" sz="1600" dirty="0" smtClean="0"/>
              <a:t>but</a:t>
            </a:r>
            <a:r>
              <a:rPr lang="en-US" sz="1600" b="1" dirty="0" smtClean="0"/>
              <a:t> </a:t>
            </a:r>
            <a:r>
              <a:rPr lang="en-US" b="1" dirty="0" smtClean="0"/>
              <a:t>in the long run it’s almost everything’’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94437" y="1265416"/>
            <a:ext cx="10375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841" y="1817758"/>
            <a:ext cx="5130000" cy="440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&lt;Chart&gt;&lt;ImageInfo Version=&quot;5.11.10.0&quot; GUID=&quot;0ef20793c3f549e9a3eee7640d93820a&quot; DsId=&quot;ZPVK037&quot; T1SubID=&quot;&quot; Width=&quot;538&quot; Height=&quot;480&quot; Format=&quot;emf&quot; ChartGroupUID=&quot;ae514abe-e660-4131-a400-a9578505726c&quot; GroupName=&quot;Belgium&quot; ChartName=&quot;Belgium employment rate per age group vs Eurozone&quot; ChartStyleName=&quot;&quot; GroupNameEncoded=&quot;Belgium&quot; ChartNameEncoded=&quot;Belgium+employment+rate+per+age+group+vs+Eurozone&quot; ChartStyleNameEncoded=&quot;&quot; ShortCode=&quot;&quot; ChartOwner=&quot;ZPVK037&quot; TemplateId=&quot;&quot; TemplateName=&quot;&quot; TemplateNameEncoded=&quot;&quot; EditionId=&quot;&quot; EditionGenerationDate=&quot;&quot; RefreshDate=&quot;18/11/2020 07:51:10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&quot; DoStretch=&quot;true&quot; Pr=&quot;&quot; RetrieveParams=&quot;&quot; /&gt;&lt;/Chart&gt;"/>
          <p:cNvPicPr>
            <a:picLocks/>
          </p:cNvPicPr>
          <p:nvPr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65" y="1899605"/>
            <a:ext cx="5130000" cy="45720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04E74B7-62FB-4DA8-AE9A-5BA777A133BE}"/>
              </a:ext>
            </a:extLst>
          </p:cNvPr>
          <p:cNvSpPr/>
          <p:nvPr/>
        </p:nvSpPr>
        <p:spPr>
          <a:xfrm>
            <a:off x="5774841" y="6219108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base"/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</a:rPr>
              <a:t>Source: 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OECD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r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626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egroof Petercam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2_Charts &amp; Tables">
  <a:themeElements>
    <a:clrScheme name="Degroof Petercam colours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2_Regular Slides">
  <a:themeElements>
    <a:clrScheme name="Degroof Petercam colours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_Image Slides">
  <a:themeElements>
    <a:clrScheme name="Degroof Petercam colours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_Default Theme">
  <a:themeElements>
    <a:clrScheme name="Degroof Petercam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ble Of Contents">
  <a:themeElements>
    <a:clrScheme name="Degroof Petercam colours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apter Pages">
  <a:themeElements>
    <a:clrScheme name="Degroof Petercam colours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egular Slides">
  <a:themeElements>
    <a:clrScheme name="Degroof Petercam colours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Image Slides">
  <a:themeElements>
    <a:clrScheme name="Degroof Petercam colours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arts &amp; Tables">
  <a:themeElements>
    <a:clrScheme name="Degroof Petercam colours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losing Slides">
  <a:themeElements>
    <a:clrScheme name="Degroof Petercam colours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Regular Slides">
  <a:themeElements>
    <a:clrScheme name="Degroof Petercam colours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harts &amp; Tables">
  <a:themeElements>
    <a:clrScheme name="Degroof Petercam colours">
      <a:dk1>
        <a:srgbClr val="000000"/>
      </a:dk1>
      <a:lt1>
        <a:srgbClr val="F0F0F0"/>
      </a:lt1>
      <a:dk2>
        <a:srgbClr val="848689"/>
      </a:dk2>
      <a:lt2>
        <a:srgbClr val="00524B"/>
      </a:lt2>
      <a:accent1>
        <a:srgbClr val="4FBC84"/>
      </a:accent1>
      <a:accent2>
        <a:srgbClr val="00524B"/>
      </a:accent2>
      <a:accent3>
        <a:srgbClr val="90B4DF"/>
      </a:accent3>
      <a:accent4>
        <a:srgbClr val="BCBEC0"/>
      </a:accent4>
      <a:accent5>
        <a:srgbClr val="9CD3AA"/>
      </a:accent5>
      <a:accent6>
        <a:srgbClr val="848689"/>
      </a:accent6>
      <a:hlink>
        <a:srgbClr val="00524B"/>
      </a:hlink>
      <a:folHlink>
        <a:srgbClr val="4FBC84"/>
      </a:folHlink>
    </a:clrScheme>
    <a:fontScheme name="Palatino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groof Petercam">
    <a:dk1>
      <a:srgbClr val="000000"/>
    </a:dk1>
    <a:lt1>
      <a:srgbClr val="F0F0F0"/>
    </a:lt1>
    <a:dk2>
      <a:srgbClr val="848689"/>
    </a:dk2>
    <a:lt2>
      <a:srgbClr val="00524B"/>
    </a:lt2>
    <a:accent1>
      <a:srgbClr val="4FBC84"/>
    </a:accent1>
    <a:accent2>
      <a:srgbClr val="00524B"/>
    </a:accent2>
    <a:accent3>
      <a:srgbClr val="90B4DF"/>
    </a:accent3>
    <a:accent4>
      <a:srgbClr val="BCBEC0"/>
    </a:accent4>
    <a:accent5>
      <a:srgbClr val="9CD3AA"/>
    </a:accent5>
    <a:accent6>
      <a:srgbClr val="848689"/>
    </a:accent6>
    <a:hlink>
      <a:srgbClr val="00524B"/>
    </a:hlink>
    <a:folHlink>
      <a:srgbClr val="4FBC8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81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3</vt:i4>
      </vt:variant>
    </vt:vector>
  </HeadingPairs>
  <TitlesOfParts>
    <vt:vector size="16" baseType="lpstr">
      <vt:lpstr>Default Theme</vt:lpstr>
      <vt:lpstr>Table Of Contents</vt:lpstr>
      <vt:lpstr>Chapter Pages</vt:lpstr>
      <vt:lpstr>Regular Slides</vt:lpstr>
      <vt:lpstr>Image Slides</vt:lpstr>
      <vt:lpstr>Charts &amp; Tables</vt:lpstr>
      <vt:lpstr>Closing Slides</vt:lpstr>
      <vt:lpstr>1_Regular Slides</vt:lpstr>
      <vt:lpstr>1_Charts &amp; Tables</vt:lpstr>
      <vt:lpstr>2_Charts &amp; Tables</vt:lpstr>
      <vt:lpstr>2_Regular Slides</vt:lpstr>
      <vt:lpstr>1_Image Slides</vt:lpstr>
      <vt:lpstr>1_Default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Bevers</dc:creator>
  <cp:lastModifiedBy>Hans Bevers</cp:lastModifiedBy>
  <cp:revision>104</cp:revision>
  <dcterms:created xsi:type="dcterms:W3CDTF">2020-10-29T19:18:31Z</dcterms:created>
  <dcterms:modified xsi:type="dcterms:W3CDTF">2020-11-18T06:52:25Z</dcterms:modified>
</cp:coreProperties>
</file>