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6"/>
  </p:sldMasterIdLst>
  <p:notesMasterIdLst>
    <p:notesMasterId r:id="rId25"/>
  </p:notesMasterIdLst>
  <p:handoutMasterIdLst>
    <p:handoutMasterId r:id="rId26"/>
  </p:handoutMasterIdLst>
  <p:sldIdLst>
    <p:sldId id="256" r:id="rId7"/>
    <p:sldId id="257" r:id="rId8"/>
    <p:sldId id="261" r:id="rId9"/>
    <p:sldId id="284" r:id="rId10"/>
    <p:sldId id="288" r:id="rId11"/>
    <p:sldId id="287" r:id="rId12"/>
    <p:sldId id="276" r:id="rId13"/>
    <p:sldId id="259" r:id="rId14"/>
    <p:sldId id="282" r:id="rId15"/>
    <p:sldId id="278" r:id="rId16"/>
    <p:sldId id="260" r:id="rId17"/>
    <p:sldId id="281" r:id="rId18"/>
    <p:sldId id="289" r:id="rId19"/>
    <p:sldId id="290" r:id="rId20"/>
    <p:sldId id="271" r:id="rId21"/>
    <p:sldId id="279" r:id="rId22"/>
    <p:sldId id="280" r:id="rId23"/>
    <p:sldId id="262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E5E"/>
    <a:srgbClr val="047E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82" autoAdjust="0"/>
    <p:restoredTop sz="94625" autoAdjust="0"/>
  </p:normalViewPr>
  <p:slideViewPr>
    <p:cSldViewPr snapToGrid="0" snapToObjects="1">
      <p:cViewPr varScale="1">
        <p:scale>
          <a:sx n="43" d="100"/>
          <a:sy n="43" d="100"/>
        </p:scale>
        <p:origin x="57" y="37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8CFA539C-278B-48D5-82E0-B6039179FC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E33DAE0-989A-4BA5-97FB-CF84FD2D72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BF60E-F344-4291-B285-65CBD9D6DF21}" type="datetimeFigureOut">
              <a:rPr lang="nl-BE" smtClean="0"/>
              <a:t>18/11/2020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14B725B-40F8-464D-B031-DD19D79D16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DC91A62-3A5D-4550-8FD2-21AEB4E824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31161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</p:spPr>
        <p:txBody>
          <a:bodyPr anchor="ctr"/>
          <a:lstStyle>
            <a:lvl1pPr algn="ctr" defTabSz="825500">
              <a:lnSpc>
                <a:spcPct val="100000"/>
              </a:lnSpc>
              <a:defRPr sz="11200" b="0" spc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150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</p:spPr>
        <p:txBody>
          <a:bodyPr anchor="ctr"/>
          <a:lstStyle>
            <a:lvl1pPr marL="635000" indent="-635000" defTabSz="825500">
              <a:lnSpc>
                <a:spcPct val="100000"/>
              </a:lnSpc>
              <a:spcBef>
                <a:spcPts val="5900"/>
              </a:spcBef>
              <a:buSzPct val="125000"/>
            </a:lvl1pPr>
            <a:lvl2pPr marL="1270000" indent="-635000" defTabSz="825500">
              <a:lnSpc>
                <a:spcPct val="100000"/>
              </a:lnSpc>
              <a:spcBef>
                <a:spcPts val="5900"/>
              </a:spcBef>
              <a:buSzPct val="125000"/>
            </a:lvl2pPr>
            <a:lvl3pPr marL="1905000" indent="-635000" defTabSz="825500">
              <a:lnSpc>
                <a:spcPct val="100000"/>
              </a:lnSpc>
              <a:spcBef>
                <a:spcPts val="5900"/>
              </a:spcBef>
              <a:buSzPct val="125000"/>
            </a:lvl3pPr>
            <a:lvl4pPr marL="2540000" indent="-635000" defTabSz="825500">
              <a:lnSpc>
                <a:spcPct val="100000"/>
              </a:lnSpc>
              <a:spcBef>
                <a:spcPts val="5900"/>
              </a:spcBef>
              <a:buSzPct val="125000"/>
            </a:lvl4pPr>
            <a:lvl5pPr marL="3175000" indent="-635000" defTabSz="825500">
              <a:lnSpc>
                <a:spcPct val="100000"/>
              </a:lnSpc>
              <a:spcBef>
                <a:spcPts val="5900"/>
              </a:spcBef>
              <a:buSzPct val="125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 anchor="t"/>
          <a:lstStyle>
            <a:lvl1pPr defTabSz="825500"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monardlaw.b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7E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2020-02-07 - Monard - 035.jpg" descr="2020-02-07 - Monard - 035.jpg"/>
          <p:cNvPicPr>
            <a:picLocks noChangeAspect="1"/>
          </p:cNvPicPr>
          <p:nvPr/>
        </p:nvPicPr>
        <p:blipFill>
          <a:blip r:embed="rId2">
            <a:alphaModFix amt="28900"/>
          </a:blip>
          <a:stretch>
            <a:fillRect/>
          </a:stretch>
        </p:blipFill>
        <p:spPr>
          <a:xfrm>
            <a:off x="-14661310" y="-5182955"/>
            <a:ext cx="40085262" cy="2672351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trategische juridische benadering van investeringsstrategieën"/>
          <p:cNvSpPr txBox="1"/>
          <p:nvPr/>
        </p:nvSpPr>
        <p:spPr>
          <a:xfrm>
            <a:off x="4312665" y="3986214"/>
            <a:ext cx="15758670" cy="3085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lnSpc>
                <a:spcPct val="110000"/>
              </a:lnSpc>
              <a:defRPr sz="92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nl-NL" dirty="0"/>
              <a:t>J</a:t>
            </a:r>
            <a:r>
              <a:rPr dirty="0" err="1"/>
              <a:t>uridische</a:t>
            </a:r>
            <a:r>
              <a:rPr dirty="0"/>
              <a:t> </a:t>
            </a:r>
            <a:r>
              <a:rPr dirty="0" err="1"/>
              <a:t>benadering</a:t>
            </a:r>
            <a:r>
              <a:rPr dirty="0"/>
              <a:t> van </a:t>
            </a:r>
            <a:r>
              <a:rPr dirty="0" err="1"/>
              <a:t>investeringsstrategieën</a:t>
            </a:r>
            <a:r>
              <a:rPr dirty="0"/>
              <a:t> </a:t>
            </a:r>
          </a:p>
        </p:txBody>
      </p:sp>
      <p:sp>
        <p:nvSpPr>
          <p:cNvPr id="162" name="Rectangle"/>
          <p:cNvSpPr/>
          <p:nvPr/>
        </p:nvSpPr>
        <p:spPr>
          <a:xfrm>
            <a:off x="116284" y="120947"/>
            <a:ext cx="24155401" cy="13474106"/>
          </a:xfrm>
          <a:prstGeom prst="rect">
            <a:avLst/>
          </a:prstGeom>
          <a:ln w="2286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3" name="Rectangle"/>
          <p:cNvSpPr/>
          <p:nvPr/>
        </p:nvSpPr>
        <p:spPr>
          <a:xfrm>
            <a:off x="204001" y="11041842"/>
            <a:ext cx="23975998" cy="255078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4" name="Monard_logo.jpg" descr="Monard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0629" y="11749793"/>
            <a:ext cx="2293088" cy="1213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4800" y="11737332"/>
            <a:ext cx="2608571" cy="1238910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Jeroen Raskin - Partner @ Monard Law"/>
          <p:cNvSpPr txBox="1"/>
          <p:nvPr/>
        </p:nvSpPr>
        <p:spPr>
          <a:xfrm>
            <a:off x="8009060" y="8490346"/>
            <a:ext cx="836588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defRPr sz="3200" spc="128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/>
              <a:t>Jeroen </a:t>
            </a:r>
            <a:r>
              <a:rPr dirty="0" err="1"/>
              <a:t>Raskin</a:t>
            </a:r>
            <a:r>
              <a:rPr dirty="0"/>
              <a:t> - Partner </a:t>
            </a:r>
            <a:r>
              <a:rPr lang="nl-BE" dirty="0"/>
              <a:t>bij</a:t>
            </a:r>
            <a:r>
              <a:rPr dirty="0"/>
              <a:t> </a:t>
            </a:r>
            <a:r>
              <a:rPr dirty="0" err="1"/>
              <a:t>Monard</a:t>
            </a:r>
            <a:r>
              <a:rPr dirty="0"/>
              <a:t> Law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Monard_logo.jpg" descr="Monard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7725" y="12244789"/>
            <a:ext cx="1791930" cy="948670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Hoe pak je dit aan in de termsheet?…"/>
          <p:cNvSpPr txBox="1">
            <a:spLocks noGrp="1"/>
          </p:cNvSpPr>
          <p:nvPr>
            <p:ph type="body" sz="half" idx="1"/>
          </p:nvPr>
        </p:nvSpPr>
        <p:spPr>
          <a:xfrm>
            <a:off x="2000416" y="3149102"/>
            <a:ext cx="18725984" cy="7417795"/>
          </a:xfrm>
          <a:prstGeom prst="rect">
            <a:avLst/>
          </a:prstGeom>
        </p:spPr>
        <p:txBody>
          <a:bodyPr lIns="45719" tIns="45719" rIns="45719" bIns="45719" anchor="t">
            <a:normAutofit/>
          </a:bodyPr>
          <a:lstStyle/>
          <a:p>
            <a:pPr marL="596900" indent="-59690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Blip>
                <a:blip r:embed="rId3"/>
              </a:buBlip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GB" dirty="0"/>
              <a:t>Het </a:t>
            </a:r>
            <a:r>
              <a:rPr lang="en-GB" dirty="0" err="1"/>
              <a:t>vastleggen</a:t>
            </a:r>
            <a:r>
              <a:rPr lang="en-GB" dirty="0"/>
              <a:t> van de scope van de audit</a:t>
            </a:r>
          </a:p>
          <a:p>
            <a:pPr marL="596900" indent="-59690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Blip>
                <a:blip r:embed="rId3"/>
              </a:buBlip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GB" dirty="0" err="1"/>
              <a:t>Vastleggen</a:t>
            </a:r>
            <a:r>
              <a:rPr lang="en-GB" dirty="0"/>
              <a:t> van de </a:t>
            </a:r>
            <a:r>
              <a:rPr lang="en-GB" dirty="0" err="1"/>
              <a:t>principes</a:t>
            </a:r>
            <a:r>
              <a:rPr lang="en-GB" dirty="0"/>
              <a:t> van de reps and warranties</a:t>
            </a:r>
          </a:p>
          <a:p>
            <a:pPr marL="596900" indent="-59690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Blip>
                <a:blip r:embed="rId3"/>
              </a:buBlip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GB" dirty="0" err="1"/>
              <a:t>Mogelijke</a:t>
            </a:r>
            <a:r>
              <a:rPr lang="en-GB" dirty="0"/>
              <a:t> </a:t>
            </a:r>
            <a:r>
              <a:rPr lang="en-GB" dirty="0" err="1"/>
              <a:t>gevolgen</a:t>
            </a:r>
            <a:r>
              <a:rPr lang="en-GB" dirty="0"/>
              <a:t> van de </a:t>
            </a:r>
            <a:r>
              <a:rPr lang="en-GB" dirty="0" err="1"/>
              <a:t>uitkomst</a:t>
            </a:r>
            <a:r>
              <a:rPr lang="en-GB" dirty="0"/>
              <a:t> van de audit.</a:t>
            </a:r>
          </a:p>
          <a:p>
            <a:pPr marL="596900" indent="-59690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Blip>
                <a:blip r:embed="rId3"/>
              </a:buBlip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GB" dirty="0" err="1"/>
              <a:t>Verloven</a:t>
            </a:r>
            <a:r>
              <a:rPr lang="en-GB" dirty="0"/>
              <a:t> of </a:t>
            </a:r>
            <a:r>
              <a:rPr lang="en-GB" dirty="0" err="1"/>
              <a:t>trouwen</a:t>
            </a:r>
            <a:r>
              <a:rPr lang="en-GB" dirty="0"/>
              <a:t>?</a:t>
            </a:r>
          </a:p>
          <a:p>
            <a:pPr marL="596900" indent="-59690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Blip>
                <a:blip r:embed="rId3"/>
              </a:buBlip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GB" dirty="0"/>
              <a:t>“Escape” </a:t>
            </a:r>
            <a:r>
              <a:rPr lang="en-GB" dirty="0" err="1"/>
              <a:t>mogelijkheid</a:t>
            </a:r>
            <a:endParaRPr lang="en-GB" dirty="0"/>
          </a:p>
          <a:p>
            <a:pPr marL="596900" indent="-59690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Blip>
                <a:blip r:embed="rId3"/>
              </a:buBlip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GB" dirty="0" err="1"/>
              <a:t>Opgelet</a:t>
            </a:r>
            <a:r>
              <a:rPr lang="en-GB" dirty="0"/>
              <a:t> met duale </a:t>
            </a:r>
            <a:r>
              <a:rPr lang="en-GB" dirty="0" err="1"/>
              <a:t>overeenkomsten</a:t>
            </a:r>
            <a:endParaRPr lang="en-GB" dirty="0"/>
          </a:p>
        </p:txBody>
      </p:sp>
      <p:sp>
        <p:nvSpPr>
          <p:cNvPr id="208" name="Rectangle"/>
          <p:cNvSpPr/>
          <p:nvPr/>
        </p:nvSpPr>
        <p:spPr>
          <a:xfrm>
            <a:off x="114300" y="108247"/>
            <a:ext cx="24163200" cy="13499506"/>
          </a:xfrm>
          <a:prstGeom prst="rect">
            <a:avLst/>
          </a:prstGeom>
          <a:ln w="228600">
            <a:solidFill>
              <a:srgbClr val="047E58"/>
            </a:solidFill>
            <a:miter lim="400000"/>
          </a:ln>
        </p:spPr>
        <p:txBody>
          <a:bodyPr lIns="0" tIns="0" rIns="0" bIns="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371656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age" descr="Image"/>
          <p:cNvPicPr>
            <a:picLocks noChangeAspect="1"/>
          </p:cNvPicPr>
          <p:nvPr/>
        </p:nvPicPr>
        <p:blipFill>
          <a:blip r:embed="rId2"/>
          <a:srcRect l="11367"/>
          <a:stretch>
            <a:fillRect/>
          </a:stretch>
        </p:blipFill>
        <p:spPr>
          <a:xfrm>
            <a:off x="12838250" y="219865"/>
            <a:ext cx="11767109" cy="13276270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Maar maak er ook geen  ondervraging van"/>
          <p:cNvSpPr txBox="1"/>
          <p:nvPr/>
        </p:nvSpPr>
        <p:spPr>
          <a:xfrm>
            <a:off x="1355823" y="5339657"/>
            <a:ext cx="10257802" cy="440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825500">
              <a:defRPr sz="9200" b="1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Maar </a:t>
            </a:r>
            <a:r>
              <a:rPr dirty="0" err="1"/>
              <a:t>maak</a:t>
            </a:r>
            <a:r>
              <a:rPr dirty="0"/>
              <a:t> </a:t>
            </a:r>
            <a:r>
              <a:rPr dirty="0" err="1"/>
              <a:t>er</a:t>
            </a:r>
            <a:r>
              <a:rPr dirty="0"/>
              <a:t> </a:t>
            </a:r>
            <a:r>
              <a:rPr dirty="0" err="1"/>
              <a:t>ook</a:t>
            </a:r>
            <a:r>
              <a:rPr dirty="0"/>
              <a:t> </a:t>
            </a:r>
            <a:r>
              <a:rPr dirty="0" err="1"/>
              <a:t>geen</a:t>
            </a:r>
            <a:r>
              <a:rPr dirty="0"/>
              <a:t> </a:t>
            </a:r>
            <a:br>
              <a:rPr dirty="0"/>
            </a:br>
            <a:r>
              <a:rPr dirty="0" err="1"/>
              <a:t>ondervraging</a:t>
            </a:r>
            <a:r>
              <a:rPr dirty="0"/>
              <a:t> van</a:t>
            </a:r>
          </a:p>
        </p:txBody>
      </p:sp>
      <p:pic>
        <p:nvPicPr>
          <p:cNvPr id="201" name="Monard_logo.jpg" descr="Monard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38" y="12364604"/>
            <a:ext cx="1791930" cy="948669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Een audit is noodzakelijk!"/>
          <p:cNvSpPr txBox="1"/>
          <p:nvPr/>
        </p:nvSpPr>
        <p:spPr>
          <a:xfrm>
            <a:off x="1385777" y="4342238"/>
            <a:ext cx="7384017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825500">
              <a:defRPr sz="3200" spc="128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nl-NL" dirty="0"/>
              <a:t>DD </a:t>
            </a:r>
            <a:r>
              <a:rPr dirty="0"/>
              <a:t>is </a:t>
            </a:r>
            <a:r>
              <a:rPr dirty="0" err="1"/>
              <a:t>noodzakelijk</a:t>
            </a:r>
            <a:r>
              <a:rPr dirty="0"/>
              <a:t>!</a:t>
            </a:r>
          </a:p>
        </p:txBody>
      </p:sp>
      <p:sp>
        <p:nvSpPr>
          <p:cNvPr id="203" name="Rectangle"/>
          <p:cNvSpPr/>
          <p:nvPr/>
        </p:nvSpPr>
        <p:spPr>
          <a:xfrm>
            <a:off x="116284" y="120947"/>
            <a:ext cx="24155401" cy="13474106"/>
          </a:xfrm>
          <a:prstGeom prst="rect">
            <a:avLst/>
          </a:prstGeom>
          <a:ln w="2286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36ACB938-AAF5-7D45-8EE9-947659EB0087}"/>
              </a:ext>
            </a:extLst>
          </p:cNvPr>
          <p:cNvSpPr/>
          <p:nvPr/>
        </p:nvSpPr>
        <p:spPr>
          <a:xfrm>
            <a:off x="114300" y="108247"/>
            <a:ext cx="24163200" cy="13499506"/>
          </a:xfrm>
          <a:prstGeom prst="rect">
            <a:avLst/>
          </a:prstGeom>
          <a:ln w="228600">
            <a:solidFill>
              <a:srgbClr val="047E58"/>
            </a:solidFill>
            <a:miter lim="400000"/>
          </a:ln>
        </p:spPr>
        <p:txBody>
          <a:bodyPr lIns="0" tIns="0" rIns="0" bIns="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Monard_logo.jpg" descr="Monard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7725" y="12244789"/>
            <a:ext cx="1791930" cy="948670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Hoe pak je dit aan in de termsheet?…"/>
          <p:cNvSpPr txBox="1">
            <a:spLocks noGrp="1"/>
          </p:cNvSpPr>
          <p:nvPr>
            <p:ph type="body" sz="half" idx="1"/>
          </p:nvPr>
        </p:nvSpPr>
        <p:spPr>
          <a:xfrm>
            <a:off x="1793938" y="2152358"/>
            <a:ext cx="18735816" cy="9411284"/>
          </a:xfrm>
          <a:prstGeom prst="rect">
            <a:avLst/>
          </a:prstGeom>
        </p:spPr>
        <p:txBody>
          <a:bodyPr lIns="45719" tIns="45719" rIns="45719" bIns="45719" anchor="t">
            <a:normAutofit fontScale="92500" lnSpcReduction="20000"/>
          </a:bodyPr>
          <a:lstStyle/>
          <a:p>
            <a:pPr marL="596900" indent="-59690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Blip>
                <a:blip r:embed="rId3"/>
              </a:buBlip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GB" dirty="0" err="1"/>
              <a:t>Bepaal</a:t>
            </a:r>
            <a:r>
              <a:rPr lang="en-GB" dirty="0"/>
              <a:t> de scope van de audit in </a:t>
            </a:r>
            <a:r>
              <a:rPr lang="en-GB" dirty="0" err="1"/>
              <a:t>functie</a:t>
            </a:r>
            <a:r>
              <a:rPr lang="en-GB" dirty="0"/>
              <a:t> van de </a:t>
            </a:r>
            <a:r>
              <a:rPr lang="en-GB" dirty="0" err="1"/>
              <a:t>omvang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de </a:t>
            </a:r>
            <a:r>
              <a:rPr lang="en-GB" dirty="0" err="1"/>
              <a:t>specifieke</a:t>
            </a:r>
            <a:r>
              <a:rPr lang="en-GB" dirty="0"/>
              <a:t> </a:t>
            </a:r>
            <a:r>
              <a:rPr lang="en-GB" dirty="0" err="1"/>
              <a:t>kenmerken</a:t>
            </a:r>
            <a:r>
              <a:rPr lang="en-GB" dirty="0"/>
              <a:t> van de deal </a:t>
            </a:r>
            <a:r>
              <a:rPr lang="en-GB" dirty="0" err="1"/>
              <a:t>en</a:t>
            </a:r>
            <a:r>
              <a:rPr lang="en-GB" dirty="0"/>
              <a:t> de </a:t>
            </a:r>
            <a:r>
              <a:rPr lang="en-GB" dirty="0" err="1"/>
              <a:t>kosten</a:t>
            </a:r>
            <a:r>
              <a:rPr lang="en-GB" dirty="0"/>
              <a:t>:</a:t>
            </a:r>
          </a:p>
          <a:p>
            <a:pPr marL="1231900" lvl="1" indent="-59690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Blip>
                <a:blip r:embed="rId3"/>
              </a:buBlip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GB" dirty="0"/>
              <a:t>Full due diligence?</a:t>
            </a:r>
          </a:p>
          <a:p>
            <a:pPr marL="1231900" lvl="1" indent="-59690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Blip>
                <a:blip r:embed="rId3"/>
              </a:buBlip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GB" dirty="0"/>
              <a:t>Due diligence </a:t>
            </a:r>
            <a:r>
              <a:rPr lang="en-GB" dirty="0" err="1"/>
              <a:t>beperkt</a:t>
            </a:r>
            <a:r>
              <a:rPr lang="en-GB" dirty="0"/>
              <a:t> tot </a:t>
            </a:r>
            <a:r>
              <a:rPr lang="en-GB" dirty="0" err="1"/>
              <a:t>belangrijkste</a:t>
            </a:r>
            <a:r>
              <a:rPr lang="en-GB" dirty="0"/>
              <a:t> </a:t>
            </a:r>
            <a:r>
              <a:rPr lang="en-GB" dirty="0" err="1"/>
              <a:t>uitgangspunten</a:t>
            </a:r>
            <a:r>
              <a:rPr lang="en-GB" dirty="0"/>
              <a:t> in </a:t>
            </a:r>
            <a:r>
              <a:rPr lang="en-GB" dirty="0" err="1"/>
              <a:t>combinatie</a:t>
            </a:r>
            <a:r>
              <a:rPr lang="en-GB" dirty="0"/>
              <a:t> met </a:t>
            </a:r>
            <a:r>
              <a:rPr lang="en-GB" dirty="0" err="1"/>
              <a:t>gepaste</a:t>
            </a:r>
            <a:r>
              <a:rPr lang="en-GB" dirty="0"/>
              <a:t> </a:t>
            </a:r>
            <a:r>
              <a:rPr lang="en-GB" dirty="0" err="1"/>
              <a:t>garanties</a:t>
            </a:r>
            <a:r>
              <a:rPr lang="en-GB" dirty="0"/>
              <a:t>?</a:t>
            </a:r>
          </a:p>
          <a:p>
            <a:pPr marL="1231900" lvl="1" indent="-59690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Blip>
                <a:blip r:embed="rId3"/>
              </a:buBlip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GB" dirty="0" err="1"/>
              <a:t>Bepaal</a:t>
            </a:r>
            <a:r>
              <a:rPr lang="en-GB" dirty="0"/>
              <a:t> je </a:t>
            </a:r>
            <a:r>
              <a:rPr lang="en-GB" dirty="0" err="1"/>
              <a:t>prioriteiten</a:t>
            </a:r>
            <a:endParaRPr lang="en-GB" dirty="0"/>
          </a:p>
          <a:p>
            <a:pPr marL="596900" indent="-59690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Blip>
                <a:blip r:embed="rId3"/>
              </a:buBlip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GB" dirty="0" err="1"/>
              <a:t>Denk</a:t>
            </a:r>
            <a:r>
              <a:rPr lang="en-GB" dirty="0"/>
              <a:t> </a:t>
            </a:r>
            <a:r>
              <a:rPr lang="en-GB" dirty="0" err="1"/>
              <a:t>aan</a:t>
            </a:r>
            <a:r>
              <a:rPr lang="en-GB" dirty="0"/>
              <a:t> de </a:t>
            </a:r>
            <a:r>
              <a:rPr lang="en-GB" dirty="0" err="1"/>
              <a:t>psychologische</a:t>
            </a:r>
            <a:r>
              <a:rPr lang="en-GB" dirty="0"/>
              <a:t> impact van de Due Diligence: </a:t>
            </a:r>
            <a:r>
              <a:rPr lang="en-GB" dirty="0" err="1"/>
              <a:t>hypotheceer</a:t>
            </a:r>
            <a:r>
              <a:rPr lang="en-GB" dirty="0"/>
              <a:t> de </a:t>
            </a:r>
            <a:r>
              <a:rPr lang="en-GB" dirty="0" err="1"/>
              <a:t>toekomstige</a:t>
            </a:r>
            <a:r>
              <a:rPr lang="en-GB" dirty="0"/>
              <a:t> </a:t>
            </a:r>
            <a:r>
              <a:rPr lang="en-GB" dirty="0" err="1"/>
              <a:t>samenwerking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. </a:t>
            </a:r>
            <a:r>
              <a:rPr lang="en-GB" dirty="0" err="1"/>
              <a:t>Wederzijds</a:t>
            </a:r>
            <a:r>
              <a:rPr lang="en-GB" dirty="0"/>
              <a:t> </a:t>
            </a:r>
            <a:r>
              <a:rPr lang="en-GB" dirty="0" err="1"/>
              <a:t>vertrouwen</a:t>
            </a:r>
            <a:r>
              <a:rPr lang="en-GB" dirty="0"/>
              <a:t> is </a:t>
            </a:r>
            <a:r>
              <a:rPr lang="en-GB" dirty="0" err="1"/>
              <a:t>cruciaal</a:t>
            </a:r>
            <a:r>
              <a:rPr lang="en-GB" dirty="0"/>
              <a:t>! </a:t>
            </a:r>
          </a:p>
          <a:p>
            <a:pPr marL="596900" indent="-59690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Blip>
                <a:blip r:embed="rId3"/>
              </a:buBlip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GB" dirty="0" err="1"/>
              <a:t>Meest</a:t>
            </a:r>
            <a:r>
              <a:rPr lang="en-GB" dirty="0"/>
              <a:t> </a:t>
            </a:r>
            <a:r>
              <a:rPr lang="en-GB" dirty="0" err="1"/>
              <a:t>gehoorde</a:t>
            </a:r>
            <a:r>
              <a:rPr lang="en-GB" dirty="0"/>
              <a:t> </a:t>
            </a:r>
            <a:r>
              <a:rPr lang="en-GB" dirty="0" err="1"/>
              <a:t>uitspraak</a:t>
            </a:r>
            <a:r>
              <a:rPr lang="en-GB" dirty="0"/>
              <a:t>: “</a:t>
            </a:r>
            <a:r>
              <a:rPr lang="en-GB" i="1" dirty="0"/>
              <a:t>In </a:t>
            </a:r>
            <a:r>
              <a:rPr lang="en-GB" i="1" dirty="0" err="1"/>
              <a:t>ons</a:t>
            </a:r>
            <a:r>
              <a:rPr lang="en-GB" i="1" dirty="0"/>
              <a:t> </a:t>
            </a:r>
            <a:r>
              <a:rPr lang="en-GB" i="1" dirty="0" err="1"/>
              <a:t>bedrijf</a:t>
            </a:r>
            <a:r>
              <a:rPr lang="en-GB" i="1" dirty="0"/>
              <a:t> is er </a:t>
            </a:r>
            <a:r>
              <a:rPr lang="en-GB" i="1" dirty="0" err="1"/>
              <a:t>niks</a:t>
            </a:r>
            <a:r>
              <a:rPr lang="en-GB" i="1" dirty="0"/>
              <a:t> </a:t>
            </a:r>
            <a:r>
              <a:rPr lang="en-GB" i="1" dirty="0" err="1"/>
              <a:t>te</a:t>
            </a:r>
            <a:r>
              <a:rPr lang="en-GB" i="1" dirty="0"/>
              <a:t> </a:t>
            </a:r>
            <a:r>
              <a:rPr lang="en-GB" i="1" dirty="0" err="1"/>
              <a:t>vinden</a:t>
            </a:r>
            <a:r>
              <a:rPr lang="en-GB" dirty="0"/>
              <a:t>.” </a:t>
            </a:r>
          </a:p>
          <a:p>
            <a:pPr marL="596900" indent="-59690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Blip>
                <a:blip r:embed="rId3"/>
              </a:buBlip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GB" dirty="0"/>
              <a:t>De “angel” </a:t>
            </a:r>
            <a:r>
              <a:rPr lang="en-GB" dirty="0" err="1"/>
              <a:t>weet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de audit </a:t>
            </a:r>
            <a:r>
              <a:rPr lang="en-GB" dirty="0" err="1"/>
              <a:t>vaak</a:t>
            </a:r>
            <a:r>
              <a:rPr lang="en-GB" dirty="0"/>
              <a:t> </a:t>
            </a:r>
            <a:r>
              <a:rPr lang="en-GB" dirty="0" err="1"/>
              <a:t>meer</a:t>
            </a:r>
            <a:r>
              <a:rPr lang="en-GB" dirty="0"/>
              <a:t> dan de founders! </a:t>
            </a:r>
          </a:p>
          <a:p>
            <a:pPr marL="596900" indent="-59690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Blip>
                <a:blip r:embed="rId3"/>
              </a:buBlip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en-GB" dirty="0"/>
          </a:p>
          <a:p>
            <a:pPr marL="596900" indent="-59690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Blip>
                <a:blip r:embed="rId3"/>
              </a:buBlip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en-GB" dirty="0"/>
          </a:p>
          <a:p>
            <a:pPr marL="596900" indent="-59690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Blip>
                <a:blip r:embed="rId3"/>
              </a:buBlip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en-GB" dirty="0"/>
          </a:p>
        </p:txBody>
      </p:sp>
      <p:sp>
        <p:nvSpPr>
          <p:cNvPr id="208" name="Rectangle"/>
          <p:cNvSpPr/>
          <p:nvPr/>
        </p:nvSpPr>
        <p:spPr>
          <a:xfrm>
            <a:off x="114300" y="108247"/>
            <a:ext cx="24163200" cy="13499506"/>
          </a:xfrm>
          <a:prstGeom prst="rect">
            <a:avLst/>
          </a:prstGeom>
          <a:ln w="228600">
            <a:solidFill>
              <a:srgbClr val="047E58"/>
            </a:solidFill>
            <a:miter lim="400000"/>
          </a:ln>
        </p:spPr>
        <p:txBody>
          <a:bodyPr lIns="0" tIns="0" rIns="0" bIns="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132840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Monard_logo.jpg" descr="Monard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7725" y="12244789"/>
            <a:ext cx="1791930" cy="948670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Hoe pak je dit aan in de termsheet?…"/>
          <p:cNvSpPr txBox="1">
            <a:spLocks noGrp="1"/>
          </p:cNvSpPr>
          <p:nvPr>
            <p:ph type="body" sz="half" idx="1"/>
          </p:nvPr>
        </p:nvSpPr>
        <p:spPr>
          <a:xfrm>
            <a:off x="1886136" y="2578353"/>
            <a:ext cx="18735816" cy="9411284"/>
          </a:xfrm>
          <a:prstGeom prst="rect">
            <a:avLst/>
          </a:prstGeom>
        </p:spPr>
        <p:txBody>
          <a:bodyPr lIns="45719" tIns="45719" rIns="45719" bIns="45719" anchor="t">
            <a:normAutofit/>
          </a:bodyPr>
          <a:lstStyle/>
          <a:p>
            <a:pPr marL="0" indent="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None/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GB" dirty="0" err="1"/>
              <a:t>Doelstelling</a:t>
            </a:r>
            <a:r>
              <a:rPr lang="en-GB" dirty="0"/>
              <a:t>: </a:t>
            </a:r>
            <a:r>
              <a:rPr lang="en-GB" dirty="0" err="1"/>
              <a:t>identificeer</a:t>
            </a:r>
            <a:r>
              <a:rPr lang="en-GB" dirty="0"/>
              <a:t> de </a:t>
            </a:r>
            <a:r>
              <a:rPr lang="en-GB" dirty="0" err="1"/>
              <a:t>belangrijkste</a:t>
            </a:r>
            <a:r>
              <a:rPr lang="en-GB" dirty="0"/>
              <a:t> </a:t>
            </a:r>
            <a:r>
              <a:rPr lang="en-GB" dirty="0" err="1"/>
              <a:t>risico’s</a:t>
            </a:r>
            <a:r>
              <a:rPr lang="en-GB" dirty="0"/>
              <a:t> die de </a:t>
            </a:r>
            <a:r>
              <a:rPr lang="en-GB" dirty="0" err="1"/>
              <a:t>onderneming</a:t>
            </a:r>
            <a:r>
              <a:rPr lang="en-GB" dirty="0"/>
              <a:t> </a:t>
            </a:r>
            <a:r>
              <a:rPr lang="en-GB" dirty="0" err="1"/>
              <a:t>kunnen</a:t>
            </a:r>
            <a:r>
              <a:rPr lang="en-GB" dirty="0"/>
              <a:t> </a:t>
            </a:r>
            <a:r>
              <a:rPr lang="en-GB" dirty="0" err="1"/>
              <a:t>verhinderen</a:t>
            </a:r>
            <a:r>
              <a:rPr lang="en-GB" dirty="0"/>
              <a:t> het </a:t>
            </a:r>
            <a:r>
              <a:rPr lang="en-GB" dirty="0" err="1"/>
              <a:t>geplande</a:t>
            </a:r>
            <a:r>
              <a:rPr lang="en-GB" dirty="0"/>
              <a:t> success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bereiken</a:t>
            </a:r>
            <a:r>
              <a:rPr lang="en-GB" dirty="0"/>
              <a:t> of de </a:t>
            </a:r>
            <a:r>
              <a:rPr lang="en-GB" dirty="0" err="1"/>
              <a:t>waarde</a:t>
            </a:r>
            <a:r>
              <a:rPr lang="en-GB" dirty="0"/>
              <a:t> </a:t>
            </a:r>
            <a:r>
              <a:rPr lang="en-GB" dirty="0" err="1"/>
              <a:t>ervan</a:t>
            </a:r>
            <a:r>
              <a:rPr lang="en-GB" dirty="0"/>
              <a:t> </a:t>
            </a:r>
            <a:r>
              <a:rPr lang="en-GB" dirty="0" err="1"/>
              <a:t>substantieel</a:t>
            </a:r>
            <a:r>
              <a:rPr lang="en-GB" dirty="0"/>
              <a:t> </a:t>
            </a:r>
            <a:r>
              <a:rPr lang="en-GB" dirty="0" err="1"/>
              <a:t>kunnen</a:t>
            </a:r>
            <a:r>
              <a:rPr lang="en-GB" dirty="0"/>
              <a:t> </a:t>
            </a:r>
            <a:r>
              <a:rPr lang="en-GB" dirty="0" err="1"/>
              <a:t>aantasten</a:t>
            </a:r>
            <a:endParaRPr lang="en-GB" dirty="0"/>
          </a:p>
          <a:p>
            <a:pPr marL="0" indent="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None/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nl-NL" dirty="0"/>
              <a:t>Hoe gaat men om met geïdentificeerde risico?</a:t>
            </a:r>
          </a:p>
          <a:p>
            <a:pPr marL="0" indent="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None/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nl-NL" dirty="0"/>
              <a:t>A. </a:t>
            </a:r>
            <a:r>
              <a:rPr lang="nl-NL" b="1" dirty="0"/>
              <a:t>NO DEAL</a:t>
            </a:r>
            <a:r>
              <a:rPr lang="nl-NL" dirty="0"/>
              <a:t>		men loopt weg van de onderhandelingstafel omdat 						het risico te groot is</a:t>
            </a:r>
          </a:p>
          <a:p>
            <a:pPr marL="0" indent="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None/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nl-NL" dirty="0"/>
              <a:t>B. </a:t>
            </a:r>
            <a:r>
              <a:rPr lang="nl-NL" b="1" dirty="0"/>
              <a:t>DEAL</a:t>
            </a:r>
            <a:r>
              <a:rPr lang="nl-NL" dirty="0"/>
              <a:t>			geen grote risico’s gedetecteerd of risico’s worden als 						aanvaardbaar ingeschat</a:t>
            </a:r>
          </a:p>
          <a:p>
            <a:pPr marL="0" indent="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None/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en-GB" dirty="0"/>
          </a:p>
          <a:p>
            <a:pPr marL="596900" indent="-59690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Blip>
                <a:blip r:embed="rId3"/>
              </a:buBlip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en-GB" dirty="0"/>
          </a:p>
          <a:p>
            <a:pPr marL="596900" indent="-59690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Blip>
                <a:blip r:embed="rId3"/>
              </a:buBlip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en-GB" dirty="0"/>
          </a:p>
        </p:txBody>
      </p:sp>
      <p:sp>
        <p:nvSpPr>
          <p:cNvPr id="208" name="Rectangle"/>
          <p:cNvSpPr/>
          <p:nvPr/>
        </p:nvSpPr>
        <p:spPr>
          <a:xfrm>
            <a:off x="114300" y="108247"/>
            <a:ext cx="24163200" cy="13499506"/>
          </a:xfrm>
          <a:prstGeom prst="rect">
            <a:avLst/>
          </a:prstGeom>
          <a:ln w="228600">
            <a:solidFill>
              <a:srgbClr val="047E58"/>
            </a:solidFill>
            <a:miter lim="400000"/>
          </a:ln>
        </p:spPr>
        <p:txBody>
          <a:bodyPr lIns="0" tIns="0" rIns="0" bIns="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" name="Titel van de slide">
            <a:extLst>
              <a:ext uri="{FF2B5EF4-FFF2-40B4-BE49-F238E27FC236}">
                <a16:creationId xmlns:a16="http://schemas.microsoft.com/office/drawing/2014/main" id="{68B704E6-6F56-494B-9799-409AAA43E897}"/>
              </a:ext>
            </a:extLst>
          </p:cNvPr>
          <p:cNvSpPr txBox="1"/>
          <p:nvPr/>
        </p:nvSpPr>
        <p:spPr>
          <a:xfrm>
            <a:off x="1886136" y="1359152"/>
            <a:ext cx="19803212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825500">
              <a:lnSpc>
                <a:spcPct val="110000"/>
              </a:lnSpc>
              <a:defRPr sz="7200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nl-NL" dirty="0"/>
              <a:t>Hoe omgaan met resultaten DD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034351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Monard_logo.jpg" descr="Monard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7725" y="12244789"/>
            <a:ext cx="1791930" cy="948670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Hoe pak je dit aan in de termsheet?…"/>
          <p:cNvSpPr txBox="1">
            <a:spLocks noGrp="1"/>
          </p:cNvSpPr>
          <p:nvPr>
            <p:ph type="body" sz="half" idx="1"/>
          </p:nvPr>
        </p:nvSpPr>
        <p:spPr>
          <a:xfrm>
            <a:off x="1886136" y="2578353"/>
            <a:ext cx="18735816" cy="10079812"/>
          </a:xfrm>
          <a:prstGeom prst="rect">
            <a:avLst/>
          </a:prstGeom>
        </p:spPr>
        <p:txBody>
          <a:bodyPr lIns="45719" tIns="45719" rIns="45719" bIns="45719" anchor="t">
            <a:normAutofit fontScale="70000" lnSpcReduction="20000"/>
          </a:bodyPr>
          <a:lstStyle/>
          <a:p>
            <a:pPr marL="0" indent="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None/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nl-NL" sz="4600" dirty="0"/>
              <a:t>C. </a:t>
            </a:r>
            <a:r>
              <a:rPr lang="nl-NL" sz="4600" b="1" dirty="0"/>
              <a:t>DEAL SUBJECT TO</a:t>
            </a:r>
            <a:r>
              <a:rPr lang="nl-NL" sz="4600" dirty="0"/>
              <a:t>:</a:t>
            </a:r>
          </a:p>
          <a:p>
            <a:pPr marL="857250" indent="-85725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Font typeface="+mj-lt"/>
              <a:buAutoNum type="romanLcPeriod"/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nl-NL" sz="4600" dirty="0"/>
              <a:t>Moet vooraf opgelost want als te essentieel ervaren</a:t>
            </a:r>
          </a:p>
          <a:p>
            <a:pPr marL="857250" indent="-85725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Font typeface="+mj-lt"/>
              <a:buAutoNum type="romanLcPeriod"/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nl-NL" sz="4600" dirty="0"/>
              <a:t>contractueel beschermingsmechanisme :  inlassen van </a:t>
            </a:r>
            <a:r>
              <a:rPr lang="nl-NL" sz="4600" u="sng" dirty="0"/>
              <a:t>opschortende voorwaarden</a:t>
            </a:r>
            <a:r>
              <a:rPr lang="nl-NL" sz="4600" dirty="0"/>
              <a:t>: zaken die moeten geregeld worden tussen ondertekening en </a:t>
            </a:r>
            <a:r>
              <a:rPr lang="nl-NL" sz="4600" dirty="0" err="1"/>
              <a:t>closing</a:t>
            </a:r>
            <a:r>
              <a:rPr lang="nl-NL" sz="4600" dirty="0"/>
              <a:t> van de transactie en indien ze gerealiseerd wordt gaat de investering door, bv goedkeuring van 	een belangrijke leverancier, het bekomen van een vergunning …</a:t>
            </a:r>
          </a:p>
          <a:p>
            <a:pPr marL="857250" indent="-85725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Font typeface="+mj-lt"/>
              <a:buAutoNum type="romanLcPeriod"/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nl-NL" sz="4600" dirty="0"/>
              <a:t>Post </a:t>
            </a:r>
            <a:r>
              <a:rPr lang="nl-NL" sz="4600" dirty="0" err="1"/>
              <a:t>closing</a:t>
            </a:r>
            <a:r>
              <a:rPr lang="nl-NL" sz="4600" dirty="0"/>
              <a:t> action list – angel on a mission! Waardecreatie.</a:t>
            </a:r>
          </a:p>
          <a:p>
            <a:pPr marL="857250" indent="-85725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Font typeface="+mj-lt"/>
              <a:buAutoNum type="romanLcPeriod"/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nl-NL" sz="4600" dirty="0"/>
              <a:t>Op derden afwentelen van het risico via bv een verzekering</a:t>
            </a:r>
          </a:p>
          <a:p>
            <a:pPr marL="857250" indent="-85725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Font typeface="+mj-lt"/>
              <a:buAutoNum type="romanLcPeriod"/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nl-NL" sz="4600" dirty="0"/>
              <a:t>Contractueel beschermingsmechanismen: </a:t>
            </a:r>
          </a:p>
          <a:p>
            <a:pPr marL="1492250" lvl="1" indent="-85725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Font typeface="+mj-lt"/>
              <a:buAutoNum type="romanLcPeriod"/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nl-NL" sz="4600" dirty="0" err="1"/>
              <a:t>Reps</a:t>
            </a:r>
            <a:r>
              <a:rPr lang="nl-NL" sz="4600" dirty="0"/>
              <a:t> &amp; </a:t>
            </a:r>
            <a:r>
              <a:rPr lang="nl-NL" sz="4600" dirty="0" err="1"/>
              <a:t>warranties</a:t>
            </a:r>
            <a:r>
              <a:rPr lang="nl-NL" sz="4600" dirty="0"/>
              <a:t> </a:t>
            </a:r>
          </a:p>
          <a:p>
            <a:pPr marL="1492250" lvl="1" indent="-85725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Font typeface="+mj-lt"/>
              <a:buAutoNum type="romanLcPeriod"/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nl-NL" sz="4600" dirty="0"/>
              <a:t>Special </a:t>
            </a:r>
            <a:r>
              <a:rPr lang="nl-NL" sz="4600" dirty="0" err="1"/>
              <a:t>indemnities</a:t>
            </a:r>
            <a:r>
              <a:rPr lang="nl-NL" sz="4600" dirty="0"/>
              <a:t> </a:t>
            </a:r>
          </a:p>
          <a:p>
            <a:pPr marL="596900" indent="-59690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Blip>
                <a:blip r:embed="rId3"/>
              </a:buBlip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en-GB" dirty="0"/>
          </a:p>
        </p:txBody>
      </p:sp>
      <p:sp>
        <p:nvSpPr>
          <p:cNvPr id="208" name="Rectangle"/>
          <p:cNvSpPr/>
          <p:nvPr/>
        </p:nvSpPr>
        <p:spPr>
          <a:xfrm>
            <a:off x="114300" y="108247"/>
            <a:ext cx="24163200" cy="13499506"/>
          </a:xfrm>
          <a:prstGeom prst="rect">
            <a:avLst/>
          </a:prstGeom>
          <a:ln w="228600">
            <a:solidFill>
              <a:srgbClr val="047E58"/>
            </a:solidFill>
            <a:miter lim="400000"/>
          </a:ln>
        </p:spPr>
        <p:txBody>
          <a:bodyPr lIns="0" tIns="0" rIns="0" bIns="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" name="Titel van de slide">
            <a:extLst>
              <a:ext uri="{FF2B5EF4-FFF2-40B4-BE49-F238E27FC236}">
                <a16:creationId xmlns:a16="http://schemas.microsoft.com/office/drawing/2014/main" id="{68B704E6-6F56-494B-9799-409AAA43E897}"/>
              </a:ext>
            </a:extLst>
          </p:cNvPr>
          <p:cNvSpPr txBox="1"/>
          <p:nvPr/>
        </p:nvSpPr>
        <p:spPr>
          <a:xfrm>
            <a:off x="1886136" y="1057835"/>
            <a:ext cx="19803212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825500">
              <a:lnSpc>
                <a:spcPct val="110000"/>
              </a:lnSpc>
              <a:defRPr sz="7200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nl-NL" dirty="0"/>
              <a:t>Hoe omgaan met resultaten DD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580300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onard_logo.jpg" descr="Monard_logo.jpg">
            <a:extLst>
              <a:ext uri="{FF2B5EF4-FFF2-40B4-BE49-F238E27FC236}">
                <a16:creationId xmlns:a16="http://schemas.microsoft.com/office/drawing/2014/main" id="{BEDF6C33-6970-184F-8F6A-C81D2C324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7725" y="12244789"/>
            <a:ext cx="1791930" cy="948670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">
            <a:extLst>
              <a:ext uri="{FF2B5EF4-FFF2-40B4-BE49-F238E27FC236}">
                <a16:creationId xmlns:a16="http://schemas.microsoft.com/office/drawing/2014/main" id="{45F4EE9B-BAC8-384B-9FEE-FB9EAA68AF03}"/>
              </a:ext>
            </a:extLst>
          </p:cNvPr>
          <p:cNvSpPr/>
          <p:nvPr/>
        </p:nvSpPr>
        <p:spPr>
          <a:xfrm>
            <a:off x="114300" y="108247"/>
            <a:ext cx="24163200" cy="13499506"/>
          </a:xfrm>
          <a:prstGeom prst="rect">
            <a:avLst/>
          </a:prstGeom>
          <a:ln w="228600">
            <a:solidFill>
              <a:srgbClr val="047E58"/>
            </a:solidFill>
            <a:miter lim="400000"/>
          </a:ln>
        </p:spPr>
        <p:txBody>
          <a:bodyPr lIns="0" tIns="0" rIns="0" bIns="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" name="Timetable">
            <a:extLst>
              <a:ext uri="{FF2B5EF4-FFF2-40B4-BE49-F238E27FC236}">
                <a16:creationId xmlns:a16="http://schemas.microsoft.com/office/drawing/2014/main" id="{1A3E3C93-AB3C-9844-9303-EAF9A367AAA4}"/>
              </a:ext>
            </a:extLst>
          </p:cNvPr>
          <p:cNvSpPr txBox="1"/>
          <p:nvPr/>
        </p:nvSpPr>
        <p:spPr>
          <a:xfrm>
            <a:off x="13414457" y="4986490"/>
            <a:ext cx="9331243" cy="3655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825500">
              <a:lnSpc>
                <a:spcPct val="110000"/>
              </a:lnSpc>
              <a:defRPr sz="7200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nl-NL" b="1" dirty="0"/>
              <a:t>De relatie tussen de DD en de </a:t>
            </a:r>
            <a:r>
              <a:rPr lang="nl-NL" b="1" dirty="0" err="1"/>
              <a:t>reps</a:t>
            </a:r>
            <a:r>
              <a:rPr lang="nl-NL" b="1" dirty="0"/>
              <a:t> &amp; </a:t>
            </a:r>
            <a:r>
              <a:rPr lang="nl-NL" b="1" dirty="0" err="1"/>
              <a:t>warranties</a:t>
            </a:r>
            <a:r>
              <a:rPr lang="nl-NL" b="1" dirty="0"/>
              <a:t> </a:t>
            </a:r>
            <a:endParaRPr b="1" dirty="0">
              <a:highlight>
                <a:srgbClr val="FFFF00"/>
              </a:highlight>
            </a:endParaRPr>
          </a:p>
        </p:txBody>
      </p:sp>
      <p:pic>
        <p:nvPicPr>
          <p:cNvPr id="12" name="Afbeelding 11" descr="Beating Heart GIF - Beating Heart Heartbeat - Discover &amp; Share GIFs">
            <a:extLst>
              <a:ext uri="{FF2B5EF4-FFF2-40B4-BE49-F238E27FC236}">
                <a16:creationId xmlns:a16="http://schemas.microsoft.com/office/drawing/2014/main" id="{9E9A29BE-48DA-4C7F-A4A0-E51821B3E12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93" y="268941"/>
            <a:ext cx="9811766" cy="131601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182754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el van de slide"/>
          <p:cNvSpPr txBox="1"/>
          <p:nvPr/>
        </p:nvSpPr>
        <p:spPr>
          <a:xfrm>
            <a:off x="1886136" y="2384966"/>
            <a:ext cx="19803212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825500">
              <a:lnSpc>
                <a:spcPct val="110000"/>
              </a:lnSpc>
              <a:defRPr sz="7200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nl-NL" dirty="0"/>
              <a:t>De contractuele afspraken m.b.t. de audit </a:t>
            </a:r>
            <a:endParaRPr dirty="0"/>
          </a:p>
        </p:txBody>
      </p:sp>
      <p:pic>
        <p:nvPicPr>
          <p:cNvPr id="206" name="Monard_logo.jpg" descr="Monard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7725" y="12244789"/>
            <a:ext cx="1791930" cy="948670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Hoe pak je dit aan in de termsheet?…"/>
          <p:cNvSpPr txBox="1">
            <a:spLocks noGrp="1"/>
          </p:cNvSpPr>
          <p:nvPr>
            <p:ph type="body" sz="half" idx="1"/>
          </p:nvPr>
        </p:nvSpPr>
        <p:spPr>
          <a:xfrm>
            <a:off x="2000416" y="4163961"/>
            <a:ext cx="18725984" cy="7339781"/>
          </a:xfrm>
          <a:prstGeom prst="rect">
            <a:avLst/>
          </a:prstGeom>
        </p:spPr>
        <p:txBody>
          <a:bodyPr lIns="45719" tIns="45719" rIns="45719" bIns="45719" anchor="t">
            <a:normAutofit/>
          </a:bodyPr>
          <a:lstStyle/>
          <a:p>
            <a:pPr marL="0" indent="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None/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en-GB" dirty="0"/>
          </a:p>
          <a:p>
            <a:pPr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FontTx/>
              <a:buChar char="-"/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GB" dirty="0"/>
              <a:t>Worden de reps &amp; warranties </a:t>
            </a:r>
            <a:r>
              <a:rPr lang="en-GB" dirty="0" err="1"/>
              <a:t>beperkt</a:t>
            </a:r>
            <a:r>
              <a:rPr lang="en-GB" dirty="0"/>
              <a:t> door de audit? </a:t>
            </a:r>
          </a:p>
          <a:p>
            <a:pPr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FontTx/>
              <a:buChar char="-"/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GB" dirty="0"/>
              <a:t>Wat met </a:t>
            </a:r>
            <a:r>
              <a:rPr lang="en-GB" dirty="0" err="1"/>
              <a:t>gekende</a:t>
            </a:r>
            <a:r>
              <a:rPr lang="en-GB" dirty="0"/>
              <a:t> </a:t>
            </a:r>
            <a:r>
              <a:rPr lang="en-GB" dirty="0" err="1"/>
              <a:t>risico’s</a:t>
            </a:r>
            <a:r>
              <a:rPr lang="en-GB" dirty="0"/>
              <a:t> die </a:t>
            </a:r>
            <a:r>
              <a:rPr lang="en-GB" dirty="0" err="1"/>
              <a:t>zich</a:t>
            </a:r>
            <a:r>
              <a:rPr lang="en-GB" dirty="0"/>
              <a:t> </a:t>
            </a:r>
            <a:r>
              <a:rPr lang="en-GB" dirty="0" err="1"/>
              <a:t>materialiseren</a:t>
            </a:r>
            <a:r>
              <a:rPr lang="en-GB" dirty="0"/>
              <a:t>? </a:t>
            </a:r>
          </a:p>
          <a:p>
            <a:pPr marL="0" indent="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None/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GB" dirty="0"/>
              <a:t>-    </a:t>
            </a:r>
            <a:r>
              <a:rPr lang="en-GB" dirty="0" err="1"/>
              <a:t>Voorzie</a:t>
            </a:r>
            <a:r>
              <a:rPr lang="en-GB" dirty="0"/>
              <a:t> </a:t>
            </a:r>
            <a:r>
              <a:rPr lang="en-GB" dirty="0" err="1"/>
              <a:t>aangepaste</a:t>
            </a:r>
            <a:r>
              <a:rPr lang="en-GB" dirty="0"/>
              <a:t> procedure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sancties</a:t>
            </a:r>
            <a:r>
              <a:rPr lang="en-GB" dirty="0"/>
              <a:t> die </a:t>
            </a:r>
            <a:r>
              <a:rPr lang="en-GB" dirty="0" err="1"/>
              <a:t>rekening</a:t>
            </a:r>
            <a:r>
              <a:rPr lang="en-GB" dirty="0"/>
              <a:t> </a:t>
            </a:r>
            <a:r>
              <a:rPr lang="en-GB" dirty="0" err="1"/>
              <a:t>houden</a:t>
            </a:r>
            <a:r>
              <a:rPr lang="en-GB" dirty="0"/>
              <a:t> met de </a:t>
            </a:r>
            <a:r>
              <a:rPr lang="en-GB" dirty="0" err="1"/>
              <a:t>samenwerking</a:t>
            </a:r>
            <a:r>
              <a:rPr lang="en-GB" dirty="0"/>
              <a:t>.</a:t>
            </a:r>
          </a:p>
        </p:txBody>
      </p:sp>
      <p:sp>
        <p:nvSpPr>
          <p:cNvPr id="208" name="Rectangle"/>
          <p:cNvSpPr/>
          <p:nvPr/>
        </p:nvSpPr>
        <p:spPr>
          <a:xfrm>
            <a:off x="114300" y="108247"/>
            <a:ext cx="24163200" cy="13499506"/>
          </a:xfrm>
          <a:prstGeom prst="rect">
            <a:avLst/>
          </a:prstGeom>
          <a:ln w="228600">
            <a:solidFill>
              <a:srgbClr val="047E58"/>
            </a:solidFill>
            <a:miter lim="400000"/>
          </a:ln>
        </p:spPr>
        <p:txBody>
          <a:bodyPr lIns="0" tIns="0" rIns="0" bIns="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584205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n waking on rope">
            <a:extLst>
              <a:ext uri="{FF2B5EF4-FFF2-40B4-BE49-F238E27FC236}">
                <a16:creationId xmlns:a16="http://schemas.microsoft.com/office/drawing/2014/main" id="{506E1494-0B03-4D4A-9567-E072DFCBFA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2" b="11001"/>
          <a:stretch/>
        </p:blipFill>
        <p:spPr bwMode="auto">
          <a:xfrm>
            <a:off x="71751" y="-1"/>
            <a:ext cx="11739716" cy="1371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" name="The Warren  Buffet way"/>
          <p:cNvSpPr txBox="1"/>
          <p:nvPr/>
        </p:nvSpPr>
        <p:spPr>
          <a:xfrm>
            <a:off x="13439604" y="5917075"/>
            <a:ext cx="9658203" cy="5088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825500">
              <a:defRPr sz="10500" b="1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GB" sz="5400" dirty="0" err="1"/>
              <a:t>Conclusie</a:t>
            </a:r>
            <a:r>
              <a:rPr lang="en-GB" sz="5400" dirty="0"/>
              <a:t>: </a:t>
            </a:r>
          </a:p>
          <a:p>
            <a:pPr algn="l" defTabSz="825500">
              <a:defRPr sz="10500" b="1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GB" sz="5400" dirty="0" err="1"/>
              <a:t>Geen</a:t>
            </a:r>
            <a:r>
              <a:rPr lang="en-GB" sz="5400" dirty="0"/>
              <a:t> “loose ends” </a:t>
            </a:r>
            <a:r>
              <a:rPr lang="en-GB" sz="5400" dirty="0" err="1"/>
              <a:t>Maximale</a:t>
            </a:r>
            <a:r>
              <a:rPr lang="en-GB" sz="5400" dirty="0"/>
              <a:t> </a:t>
            </a:r>
            <a:r>
              <a:rPr lang="en-GB" sz="5400" dirty="0" err="1"/>
              <a:t>transparantie</a:t>
            </a:r>
            <a:r>
              <a:rPr lang="en-GB" sz="5400" dirty="0"/>
              <a:t> </a:t>
            </a:r>
            <a:r>
              <a:rPr lang="en-GB" sz="5400" dirty="0" err="1"/>
              <a:t>langs</a:t>
            </a:r>
            <a:r>
              <a:rPr lang="en-GB" sz="5400" dirty="0"/>
              <a:t> de twee </a:t>
            </a:r>
            <a:r>
              <a:rPr lang="en-GB" sz="5400" dirty="0" err="1"/>
              <a:t>zijden</a:t>
            </a:r>
            <a:r>
              <a:rPr lang="en-GB" sz="5400" dirty="0"/>
              <a:t> </a:t>
            </a:r>
            <a:r>
              <a:rPr lang="en-GB" sz="5400" dirty="0" err="1"/>
              <a:t>sluit</a:t>
            </a:r>
            <a:r>
              <a:rPr lang="en-GB" sz="5400" dirty="0"/>
              <a:t> het best </a:t>
            </a:r>
            <a:r>
              <a:rPr lang="en-GB" sz="5400" dirty="0" err="1"/>
              <a:t>aan</a:t>
            </a:r>
            <a:r>
              <a:rPr lang="en-GB" sz="5400" dirty="0"/>
              <a:t> </a:t>
            </a:r>
            <a:r>
              <a:rPr lang="en-GB" sz="5400" dirty="0" err="1"/>
              <a:t>bij</a:t>
            </a:r>
            <a:r>
              <a:rPr lang="en-GB" sz="5400" dirty="0"/>
              <a:t> de </a:t>
            </a:r>
            <a:r>
              <a:rPr lang="en-GB" sz="5400" dirty="0" err="1"/>
              <a:t>filosofie</a:t>
            </a:r>
            <a:r>
              <a:rPr lang="en-GB" sz="5400" dirty="0"/>
              <a:t> van de angels </a:t>
            </a:r>
          </a:p>
        </p:txBody>
      </p:sp>
      <p:sp>
        <p:nvSpPr>
          <p:cNvPr id="171" name="Waarom is een due diligence cruciaal bij durfkapitaal?"/>
          <p:cNvSpPr txBox="1"/>
          <p:nvPr/>
        </p:nvSpPr>
        <p:spPr>
          <a:xfrm>
            <a:off x="13439604" y="2581685"/>
            <a:ext cx="7384017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825500">
              <a:defRPr sz="3200" spc="128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nl-NL" dirty="0"/>
              <a:t>Evenwichtsoefening tussen tegenstrijdige belangen van de investeerder en de ondernemer rekening houdend met de missie van de Angel. </a:t>
            </a:r>
          </a:p>
        </p:txBody>
      </p:sp>
      <p:sp>
        <p:nvSpPr>
          <p:cNvPr id="172" name="Rectangle"/>
          <p:cNvSpPr/>
          <p:nvPr/>
        </p:nvSpPr>
        <p:spPr>
          <a:xfrm>
            <a:off x="114300" y="108247"/>
            <a:ext cx="24155400" cy="13499506"/>
          </a:xfrm>
          <a:prstGeom prst="rect">
            <a:avLst/>
          </a:prstGeom>
          <a:ln w="2286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12B82B8E-4442-414D-AFF6-2B773F090D8E}"/>
              </a:ext>
            </a:extLst>
          </p:cNvPr>
          <p:cNvSpPr/>
          <p:nvPr/>
        </p:nvSpPr>
        <p:spPr>
          <a:xfrm>
            <a:off x="114300" y="108247"/>
            <a:ext cx="24163200" cy="13499506"/>
          </a:xfrm>
          <a:prstGeom prst="rect">
            <a:avLst/>
          </a:prstGeom>
          <a:ln w="228600">
            <a:solidFill>
              <a:srgbClr val="047E58"/>
            </a:solidFill>
            <a:miter lim="400000"/>
          </a:ln>
        </p:spPr>
        <p:txBody>
          <a:bodyPr lIns="0" tIns="0" rIns="0" bIns="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8" name="Monard_logo.jpg" descr="Monard_logo.jpg">
            <a:extLst>
              <a:ext uri="{FF2B5EF4-FFF2-40B4-BE49-F238E27FC236}">
                <a16:creationId xmlns:a16="http://schemas.microsoft.com/office/drawing/2014/main" id="{558233BF-9A46-AB47-BE28-5B7875B7A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1525" y="12130489"/>
            <a:ext cx="1791930" cy="9486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5247072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7E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oorbeeld van afbeelding">
            <a:extLst>
              <a:ext uri="{FF2B5EF4-FFF2-40B4-BE49-F238E27FC236}">
                <a16:creationId xmlns:a16="http://schemas.microsoft.com/office/drawing/2014/main" id="{07C4D2BE-549E-4AE1-9584-8465FD72C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3448" y="197162"/>
            <a:ext cx="10455752" cy="1332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" name="Monard_Law_Logo_White.png" descr="Monard_Law_Logo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628" y="9505635"/>
            <a:ext cx="3268707" cy="3268707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www.monardlaw.be…"/>
          <p:cNvSpPr txBox="1"/>
          <p:nvPr/>
        </p:nvSpPr>
        <p:spPr>
          <a:xfrm>
            <a:off x="5610247" y="10370419"/>
            <a:ext cx="5230385" cy="1539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825500">
              <a:lnSpc>
                <a:spcPct val="130000"/>
              </a:lnSpc>
              <a:defRPr sz="3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u="sng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www.monardlaw.be</a:t>
            </a:r>
          </a:p>
          <a:p>
            <a:pPr algn="l" defTabSz="825500">
              <a:lnSpc>
                <a:spcPct val="130000"/>
              </a:lnSpc>
              <a:defRPr sz="3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dirty="0"/>
              <a:t>02/897.47.51</a:t>
            </a:r>
            <a:r>
              <a:rPr dirty="0">
                <a:solidFill>
                  <a:srgbClr val="545454"/>
                </a:solidFill>
              </a:rPr>
              <a:t> </a:t>
            </a:r>
          </a:p>
        </p:txBody>
      </p:sp>
      <p:sp>
        <p:nvSpPr>
          <p:cNvPr id="213" name="Dromen is voor dromers, ze waarmaken is voor doeners."/>
          <p:cNvSpPr txBox="1"/>
          <p:nvPr/>
        </p:nvSpPr>
        <p:spPr>
          <a:xfrm>
            <a:off x="1736823" y="2902221"/>
            <a:ext cx="10257802" cy="584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825500">
              <a:defRPr sz="9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b="1"/>
              <a:t>Dromen</a:t>
            </a:r>
            <a:r>
              <a:t> is voor dromers, ze waarmaken is voor </a:t>
            </a:r>
            <a:r>
              <a:rPr b="1"/>
              <a:t>doeners</a:t>
            </a:r>
            <a:r>
              <a:t>.</a:t>
            </a:r>
          </a:p>
        </p:txBody>
      </p:sp>
      <p:sp>
        <p:nvSpPr>
          <p:cNvPr id="214" name="Rectangle"/>
          <p:cNvSpPr/>
          <p:nvPr/>
        </p:nvSpPr>
        <p:spPr>
          <a:xfrm>
            <a:off x="108000" y="108247"/>
            <a:ext cx="24174000" cy="13499506"/>
          </a:xfrm>
          <a:prstGeom prst="rect">
            <a:avLst/>
          </a:prstGeom>
          <a:ln w="2286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Image" descr="Image"/>
          <p:cNvPicPr>
            <a:picLocks noChangeAspect="1"/>
          </p:cNvPicPr>
          <p:nvPr/>
        </p:nvPicPr>
        <p:blipFill>
          <a:blip r:embed="rId2"/>
          <a:srcRect l="41493" t="483" r="4126" b="7531"/>
          <a:stretch>
            <a:fillRect/>
          </a:stretch>
        </p:blipFill>
        <p:spPr>
          <a:xfrm>
            <a:off x="155176" y="219865"/>
            <a:ext cx="11767109" cy="13276269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The Warren  Buffet way"/>
          <p:cNvSpPr txBox="1"/>
          <p:nvPr/>
        </p:nvSpPr>
        <p:spPr>
          <a:xfrm>
            <a:off x="14029539" y="6089448"/>
            <a:ext cx="9658203" cy="337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825500">
              <a:defRPr sz="10500" b="1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The Warren </a:t>
            </a:r>
            <a:br/>
            <a:r>
              <a:t>Buffet way</a:t>
            </a:r>
          </a:p>
        </p:txBody>
      </p:sp>
      <p:sp>
        <p:nvSpPr>
          <p:cNvPr id="171" name="Waarom is een due diligence cruciaal bij durfkapitaal?"/>
          <p:cNvSpPr txBox="1"/>
          <p:nvPr/>
        </p:nvSpPr>
        <p:spPr>
          <a:xfrm>
            <a:off x="14029539" y="4645341"/>
            <a:ext cx="7384017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825500">
              <a:defRPr sz="3200" spc="128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Waarom is een due diligence cruciaal bij durfkapitaal?</a:t>
            </a:r>
          </a:p>
        </p:txBody>
      </p:sp>
      <p:sp>
        <p:nvSpPr>
          <p:cNvPr id="172" name="Rectangle"/>
          <p:cNvSpPr/>
          <p:nvPr/>
        </p:nvSpPr>
        <p:spPr>
          <a:xfrm>
            <a:off x="114300" y="108247"/>
            <a:ext cx="24155400" cy="13499506"/>
          </a:xfrm>
          <a:prstGeom prst="rect">
            <a:avLst/>
          </a:prstGeom>
          <a:ln w="228600">
            <a:solidFill>
              <a:srgbClr val="FFFFFF"/>
            </a:solidFill>
            <a:miter lim="400000"/>
          </a:ln>
        </p:spPr>
        <p:txBody>
          <a:bodyPr lIns="0" tIns="0" rIns="0" bIns="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12B82B8E-4442-414D-AFF6-2B773F090D8E}"/>
              </a:ext>
            </a:extLst>
          </p:cNvPr>
          <p:cNvSpPr/>
          <p:nvPr/>
        </p:nvSpPr>
        <p:spPr>
          <a:xfrm>
            <a:off x="114300" y="108247"/>
            <a:ext cx="24163200" cy="13499506"/>
          </a:xfrm>
          <a:prstGeom prst="rect">
            <a:avLst/>
          </a:prstGeom>
          <a:ln w="228600">
            <a:solidFill>
              <a:srgbClr val="047E58"/>
            </a:solidFill>
            <a:miter lim="400000"/>
          </a:ln>
        </p:spPr>
        <p:txBody>
          <a:bodyPr lIns="0" tIns="0" rIns="0" bIns="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8" name="Monard_logo.jpg" descr="Monard_logo.jpg">
            <a:extLst>
              <a:ext uri="{FF2B5EF4-FFF2-40B4-BE49-F238E27FC236}">
                <a16:creationId xmlns:a16="http://schemas.microsoft.com/office/drawing/2014/main" id="{558233BF-9A46-AB47-BE28-5B7875B7A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1525" y="12130489"/>
            <a:ext cx="1791930" cy="9486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el van de slide"/>
          <p:cNvSpPr txBox="1"/>
          <p:nvPr/>
        </p:nvSpPr>
        <p:spPr>
          <a:xfrm>
            <a:off x="1886136" y="1699811"/>
            <a:ext cx="19803212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825500">
              <a:lnSpc>
                <a:spcPct val="110000"/>
              </a:lnSpc>
              <a:defRPr sz="7200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nl-BE" dirty="0"/>
              <a:t>Why?</a:t>
            </a:r>
            <a:endParaRPr dirty="0"/>
          </a:p>
        </p:txBody>
      </p:sp>
      <p:pic>
        <p:nvPicPr>
          <p:cNvPr id="206" name="Monard_logo.jpg" descr="Monard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7725" y="12244789"/>
            <a:ext cx="1791930" cy="948670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Hoe pak je dit aan in de termsheet?…"/>
          <p:cNvSpPr txBox="1">
            <a:spLocks noGrp="1"/>
          </p:cNvSpPr>
          <p:nvPr>
            <p:ph type="body" sz="half" idx="1"/>
          </p:nvPr>
        </p:nvSpPr>
        <p:spPr>
          <a:xfrm>
            <a:off x="2000416" y="3478806"/>
            <a:ext cx="18725984" cy="8434789"/>
          </a:xfrm>
          <a:prstGeom prst="rect">
            <a:avLst/>
          </a:prstGeom>
        </p:spPr>
        <p:txBody>
          <a:bodyPr lIns="45719" tIns="45719" rIns="45719" bIns="45719" anchor="t">
            <a:normAutofit/>
          </a:bodyPr>
          <a:lstStyle/>
          <a:p>
            <a:pPr marL="596900" indent="-59690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Blip>
                <a:blip r:embed="rId3"/>
              </a:buBlip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GB" dirty="0" err="1"/>
              <a:t>Investeer</a:t>
            </a:r>
            <a:r>
              <a:rPr lang="en-GB" dirty="0"/>
              <a:t> in </a:t>
            </a:r>
            <a:r>
              <a:rPr lang="en-GB" dirty="0" err="1"/>
              <a:t>ondernemingen</a:t>
            </a:r>
            <a:r>
              <a:rPr lang="en-GB" dirty="0"/>
              <a:t> die je </a:t>
            </a:r>
            <a:r>
              <a:rPr lang="en-GB" dirty="0" err="1"/>
              <a:t>begrijpt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kent</a:t>
            </a:r>
            <a:r>
              <a:rPr lang="en-GB" dirty="0"/>
              <a:t>!</a:t>
            </a:r>
          </a:p>
          <a:p>
            <a:pPr marL="596900" indent="-59690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Blip>
                <a:blip r:embed="rId3"/>
              </a:buBlip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GB" dirty="0" err="1"/>
              <a:t>Ondernemerschap</a:t>
            </a:r>
            <a:r>
              <a:rPr lang="en-GB" dirty="0"/>
              <a:t> </a:t>
            </a:r>
            <a:r>
              <a:rPr lang="en-GB" dirty="0" err="1"/>
              <a:t>juridisch</a:t>
            </a:r>
            <a:r>
              <a:rPr lang="en-GB" dirty="0"/>
              <a:t> </a:t>
            </a:r>
            <a:r>
              <a:rPr lang="en-GB" dirty="0" err="1"/>
              <a:t>challengen</a:t>
            </a:r>
            <a:r>
              <a:rPr lang="en-GB" dirty="0"/>
              <a:t>!</a:t>
            </a:r>
          </a:p>
          <a:p>
            <a:pPr marL="596900" indent="-59690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Blip>
                <a:blip r:embed="rId3"/>
              </a:buBlip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GB" dirty="0"/>
              <a:t>Leer het </a:t>
            </a:r>
            <a:r>
              <a:rPr lang="en-GB" dirty="0" err="1"/>
              <a:t>bedrijf</a:t>
            </a:r>
            <a:r>
              <a:rPr lang="en-GB" dirty="0"/>
              <a:t> </a:t>
            </a:r>
            <a:r>
              <a:rPr lang="en-GB" dirty="0" err="1"/>
              <a:t>kennen</a:t>
            </a:r>
            <a:r>
              <a:rPr lang="en-GB" dirty="0"/>
              <a:t>: </a:t>
            </a:r>
            <a:r>
              <a:rPr lang="en-GB" dirty="0" err="1"/>
              <a:t>identificeer</a:t>
            </a:r>
            <a:r>
              <a:rPr lang="en-GB" dirty="0"/>
              <a:t>, </a:t>
            </a:r>
            <a:r>
              <a:rPr lang="en-GB" dirty="0" err="1"/>
              <a:t>kwantificeer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vermijdt</a:t>
            </a:r>
            <a:r>
              <a:rPr lang="en-GB" dirty="0"/>
              <a:t>  </a:t>
            </a:r>
            <a:r>
              <a:rPr lang="en-GB" dirty="0" err="1"/>
              <a:t>mogelijke</a:t>
            </a:r>
            <a:r>
              <a:rPr lang="en-GB" dirty="0"/>
              <a:t> </a:t>
            </a:r>
            <a:r>
              <a:rPr lang="en-GB" dirty="0" err="1"/>
              <a:t>problemen</a:t>
            </a:r>
            <a:endParaRPr lang="en-GB" dirty="0"/>
          </a:p>
          <a:p>
            <a:pPr marL="596900" indent="-59690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Blip>
                <a:blip r:embed="rId3"/>
              </a:buBlip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GB" dirty="0"/>
              <a:t>Het </a:t>
            </a:r>
            <a:r>
              <a:rPr lang="en-GB" dirty="0" err="1"/>
              <a:t>bijsturen</a:t>
            </a:r>
            <a:r>
              <a:rPr lang="en-GB" dirty="0"/>
              <a:t> van de </a:t>
            </a:r>
            <a:r>
              <a:rPr lang="en-GB" dirty="0" err="1"/>
              <a:t>waardering</a:t>
            </a:r>
            <a:endParaRPr lang="en-GB" dirty="0"/>
          </a:p>
          <a:p>
            <a:pPr marL="596900" indent="-59690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Blip>
                <a:blip r:embed="rId3"/>
              </a:buBlip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GB" dirty="0" err="1"/>
              <a:t>Noodzakelijk</a:t>
            </a:r>
            <a:r>
              <a:rPr lang="en-GB" dirty="0"/>
              <a:t> om </a:t>
            </a:r>
            <a:r>
              <a:rPr lang="en-GB" dirty="0" err="1"/>
              <a:t>evenwichtige</a:t>
            </a:r>
            <a:r>
              <a:rPr lang="en-GB" dirty="0"/>
              <a:t> </a:t>
            </a:r>
            <a:r>
              <a:rPr lang="en-GB" dirty="0" err="1"/>
              <a:t>afspraken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correcte</a:t>
            </a:r>
            <a:r>
              <a:rPr lang="en-GB" dirty="0"/>
              <a:t> </a:t>
            </a:r>
            <a:r>
              <a:rPr lang="en-GB" dirty="0" err="1"/>
              <a:t>risicoverdeling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spreken</a:t>
            </a:r>
            <a:endParaRPr lang="en-GB" dirty="0"/>
          </a:p>
        </p:txBody>
      </p:sp>
      <p:sp>
        <p:nvSpPr>
          <p:cNvPr id="208" name="Rectangle"/>
          <p:cNvSpPr/>
          <p:nvPr/>
        </p:nvSpPr>
        <p:spPr>
          <a:xfrm>
            <a:off x="114300" y="108247"/>
            <a:ext cx="24163200" cy="13499506"/>
          </a:xfrm>
          <a:prstGeom prst="rect">
            <a:avLst/>
          </a:prstGeom>
          <a:ln w="228600">
            <a:solidFill>
              <a:srgbClr val="047E58"/>
            </a:solidFill>
            <a:miter lim="400000"/>
          </a:ln>
        </p:spPr>
        <p:txBody>
          <a:bodyPr lIns="0" tIns="0" rIns="0" bIns="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639431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el van de slide"/>
          <p:cNvSpPr txBox="1"/>
          <p:nvPr/>
        </p:nvSpPr>
        <p:spPr>
          <a:xfrm>
            <a:off x="1886136" y="821096"/>
            <a:ext cx="19803212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825500">
              <a:lnSpc>
                <a:spcPct val="110000"/>
              </a:lnSpc>
              <a:defRPr sz="7200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nl-BE" dirty="0" err="1"/>
              <a:t>Due</a:t>
            </a:r>
            <a:r>
              <a:rPr lang="nl-BE" dirty="0"/>
              <a:t> Diligence - materies</a:t>
            </a:r>
            <a:endParaRPr dirty="0"/>
          </a:p>
        </p:txBody>
      </p:sp>
      <p:pic>
        <p:nvPicPr>
          <p:cNvPr id="206" name="Monard_logo.jpg" descr="Monard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7725" y="12244789"/>
            <a:ext cx="1791930" cy="948670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Hoe pak je dit aan in de termsheet?…"/>
          <p:cNvSpPr txBox="1">
            <a:spLocks noGrp="1"/>
          </p:cNvSpPr>
          <p:nvPr>
            <p:ph type="body" sz="half" idx="1"/>
          </p:nvPr>
        </p:nvSpPr>
        <p:spPr>
          <a:xfrm>
            <a:off x="1886136" y="2345769"/>
            <a:ext cx="19479019" cy="11546042"/>
          </a:xfrm>
          <a:prstGeom prst="rect">
            <a:avLst/>
          </a:prstGeom>
        </p:spPr>
        <p:txBody>
          <a:bodyPr lIns="45719" tIns="45719" rIns="45719" bIns="45719"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entury Gothic" panose="020B0502020202020204" pitchFamily="34" charset="0"/>
              </a:rPr>
              <a:t>Vennootschapsrechtelijk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entury Gothic" panose="020B0502020202020204" pitchFamily="34" charset="0"/>
              </a:rPr>
              <a:t>Financieel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entury Gothic" panose="020B0502020202020204" pitchFamily="34" charset="0"/>
              </a:rPr>
              <a:t>Bedrijfsplan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entury Gothic" panose="020B0502020202020204" pitchFamily="34" charset="0"/>
              </a:rPr>
              <a:t>Intellectuele eigendom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entury Gothic" panose="020B0502020202020204" pitchFamily="34" charset="0"/>
              </a:rPr>
              <a:t>Onroerend Goed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entury Gothic" panose="020B0502020202020204" pitchFamily="34" charset="0"/>
              </a:rPr>
              <a:t>Management en Personeel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entury Gothic" panose="020B0502020202020204" pitchFamily="34" charset="0"/>
              </a:rPr>
              <a:t>Operationeel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latin typeface="Century Gothic" panose="020B0502020202020204" pitchFamily="34" charset="0"/>
              </a:rPr>
              <a:t>Juridisch</a:t>
            </a:r>
          </a:p>
          <a:p>
            <a:pPr marL="0" indent="0">
              <a:buNone/>
            </a:pPr>
            <a:r>
              <a:rPr lang="nl-NL" sz="2400" b="1" dirty="0"/>
              <a:t>NB: deze lijst is slechts een beginpunt en niet alomvattend.  Bepaalde materies dienen in functie van bedrijf of sector mogelijks toegevoegd en verder uitgewerkt te worden </a:t>
            </a:r>
          </a:p>
          <a:p>
            <a:pPr marL="596900" indent="-59690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Blip>
                <a:blip r:embed="rId3"/>
              </a:buBlip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en-GB" dirty="0"/>
          </a:p>
        </p:txBody>
      </p:sp>
      <p:sp>
        <p:nvSpPr>
          <p:cNvPr id="208" name="Rectangle"/>
          <p:cNvSpPr/>
          <p:nvPr/>
        </p:nvSpPr>
        <p:spPr>
          <a:xfrm>
            <a:off x="114300" y="108247"/>
            <a:ext cx="24163200" cy="13499506"/>
          </a:xfrm>
          <a:prstGeom prst="rect">
            <a:avLst/>
          </a:prstGeom>
          <a:ln w="228600">
            <a:solidFill>
              <a:srgbClr val="047E58"/>
            </a:solidFill>
            <a:miter lim="400000"/>
          </a:ln>
        </p:spPr>
        <p:txBody>
          <a:bodyPr lIns="0" tIns="0" rIns="0" bIns="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428832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el van de slide"/>
          <p:cNvSpPr txBox="1"/>
          <p:nvPr/>
        </p:nvSpPr>
        <p:spPr>
          <a:xfrm>
            <a:off x="1886136" y="1699811"/>
            <a:ext cx="19803212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825500">
              <a:lnSpc>
                <a:spcPct val="110000"/>
              </a:lnSpc>
              <a:defRPr sz="7200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nl-BE" dirty="0"/>
              <a:t>Legal DD</a:t>
            </a:r>
            <a:endParaRPr dirty="0"/>
          </a:p>
        </p:txBody>
      </p:sp>
      <p:pic>
        <p:nvPicPr>
          <p:cNvPr id="206" name="Monard_logo.jpg" descr="Monard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7725" y="12244789"/>
            <a:ext cx="1791930" cy="948670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Hoe pak je dit aan in de termsheet?…"/>
          <p:cNvSpPr txBox="1">
            <a:spLocks noGrp="1"/>
          </p:cNvSpPr>
          <p:nvPr>
            <p:ph type="body" sz="half" idx="1"/>
          </p:nvPr>
        </p:nvSpPr>
        <p:spPr>
          <a:xfrm>
            <a:off x="2000416" y="3119717"/>
            <a:ext cx="19688932" cy="10255623"/>
          </a:xfrm>
          <a:prstGeom prst="rect">
            <a:avLst/>
          </a:prstGeom>
        </p:spPr>
        <p:txBody>
          <a:bodyPr lIns="45719" tIns="45719" rIns="45719" bIns="45719" anchor="t">
            <a:normAutofit fontScale="62500" lnSpcReduction="20000"/>
          </a:bodyPr>
          <a:lstStyle/>
          <a:p>
            <a:pPr marL="0" indent="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None/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6700" b="1" dirty="0" err="1">
                <a:latin typeface="Century Gothic" panose="020B0502020202020204" pitchFamily="34" charset="0"/>
              </a:rPr>
              <a:t>Doelstelling</a:t>
            </a:r>
            <a:r>
              <a:rPr lang="en-US" sz="6700" b="1" i="1" dirty="0">
                <a:latin typeface="Century Gothic" panose="020B0502020202020204" pitchFamily="34" charset="0"/>
              </a:rPr>
              <a:t>: </a:t>
            </a:r>
            <a:r>
              <a:rPr lang="en-US" sz="6700" i="1" dirty="0" err="1">
                <a:latin typeface="Century Gothic" panose="020B0502020202020204" pitchFamily="34" charset="0"/>
              </a:rPr>
              <a:t>zijn</a:t>
            </a:r>
            <a:r>
              <a:rPr lang="en-US" sz="6700" i="1" dirty="0">
                <a:latin typeface="Century Gothic" panose="020B0502020202020204" pitchFamily="34" charset="0"/>
              </a:rPr>
              <a:t> </a:t>
            </a:r>
            <a:r>
              <a:rPr lang="en-US" sz="6700" i="1" dirty="0" err="1">
                <a:latin typeface="Century Gothic" panose="020B0502020202020204" pitchFamily="34" charset="0"/>
              </a:rPr>
              <a:t>er</a:t>
            </a:r>
            <a:r>
              <a:rPr lang="en-US" sz="6700" i="1" dirty="0">
                <a:latin typeface="Century Gothic" panose="020B0502020202020204" pitchFamily="34" charset="0"/>
              </a:rPr>
              <a:t> </a:t>
            </a:r>
            <a:r>
              <a:rPr lang="en-US" sz="6700" i="1" dirty="0" err="1">
                <a:latin typeface="Century Gothic" panose="020B0502020202020204" pitchFamily="34" charset="0"/>
              </a:rPr>
              <a:t>juridische</a:t>
            </a:r>
            <a:r>
              <a:rPr lang="en-US" sz="6700" i="1" dirty="0">
                <a:latin typeface="Century Gothic" panose="020B0502020202020204" pitchFamily="34" charset="0"/>
              </a:rPr>
              <a:t> </a:t>
            </a:r>
            <a:r>
              <a:rPr lang="en-US" sz="6700" i="1" dirty="0" err="1">
                <a:latin typeface="Century Gothic" panose="020B0502020202020204" pitchFamily="34" charset="0"/>
              </a:rPr>
              <a:t>risico’s</a:t>
            </a:r>
            <a:r>
              <a:rPr lang="en-US" sz="6700" i="1" dirty="0">
                <a:latin typeface="Century Gothic" panose="020B0502020202020204" pitchFamily="34" charset="0"/>
              </a:rPr>
              <a:t> die de </a:t>
            </a:r>
            <a:r>
              <a:rPr lang="en-US" sz="6700" i="1" dirty="0" err="1">
                <a:latin typeface="Century Gothic" panose="020B0502020202020204" pitchFamily="34" charset="0"/>
              </a:rPr>
              <a:t>groei</a:t>
            </a:r>
            <a:r>
              <a:rPr lang="en-US" sz="6700" i="1" dirty="0">
                <a:latin typeface="Century Gothic" panose="020B0502020202020204" pitchFamily="34" charset="0"/>
              </a:rPr>
              <a:t> </a:t>
            </a:r>
            <a:r>
              <a:rPr lang="en-US" sz="6700" i="1" dirty="0" err="1">
                <a:latin typeface="Century Gothic" panose="020B0502020202020204" pitchFamily="34" charset="0"/>
              </a:rPr>
              <a:t>kunnen</a:t>
            </a:r>
            <a:r>
              <a:rPr lang="en-US" sz="6700" i="1" dirty="0">
                <a:latin typeface="Century Gothic" panose="020B0502020202020204" pitchFamily="34" charset="0"/>
              </a:rPr>
              <a:t> </a:t>
            </a:r>
            <a:r>
              <a:rPr lang="en-US" sz="6700" i="1" dirty="0" err="1">
                <a:latin typeface="Century Gothic" panose="020B0502020202020204" pitchFamily="34" charset="0"/>
              </a:rPr>
              <a:t>belemmeren</a:t>
            </a:r>
            <a:r>
              <a:rPr lang="en-US" sz="6700" i="1" dirty="0">
                <a:latin typeface="Century Gothic" panose="020B0502020202020204" pitchFamily="34" charset="0"/>
              </a:rPr>
              <a:t> of de </a:t>
            </a:r>
            <a:r>
              <a:rPr lang="en-US" sz="6700" i="1" dirty="0" err="1">
                <a:latin typeface="Century Gothic" panose="020B0502020202020204" pitchFamily="34" charset="0"/>
              </a:rPr>
              <a:t>waarde</a:t>
            </a:r>
            <a:r>
              <a:rPr lang="en-US" sz="6700" i="1" dirty="0">
                <a:latin typeface="Century Gothic" panose="020B0502020202020204" pitchFamily="34" charset="0"/>
              </a:rPr>
              <a:t> </a:t>
            </a:r>
            <a:r>
              <a:rPr lang="en-US" sz="6700" i="1" dirty="0" err="1">
                <a:latin typeface="Century Gothic" panose="020B0502020202020204" pitchFamily="34" charset="0"/>
              </a:rPr>
              <a:t>ervan</a:t>
            </a:r>
            <a:r>
              <a:rPr lang="en-US" sz="6700" i="1" dirty="0">
                <a:latin typeface="Century Gothic" panose="020B0502020202020204" pitchFamily="34" charset="0"/>
              </a:rPr>
              <a:t> </a:t>
            </a:r>
            <a:r>
              <a:rPr lang="en-US" sz="6700" i="1" dirty="0" err="1">
                <a:latin typeface="Century Gothic" panose="020B0502020202020204" pitchFamily="34" charset="0"/>
              </a:rPr>
              <a:t>kunnen</a:t>
            </a:r>
            <a:r>
              <a:rPr lang="en-US" sz="6700" i="1" dirty="0">
                <a:latin typeface="Century Gothic" panose="020B0502020202020204" pitchFamily="34" charset="0"/>
              </a:rPr>
              <a:t> </a:t>
            </a:r>
            <a:r>
              <a:rPr lang="en-US" sz="6700" i="1" dirty="0" err="1">
                <a:latin typeface="Century Gothic" panose="020B0502020202020204" pitchFamily="34" charset="0"/>
              </a:rPr>
              <a:t>beïnvloeden</a:t>
            </a:r>
            <a:r>
              <a:rPr lang="en-US" sz="6700" i="1" dirty="0">
                <a:latin typeface="Century Gothic" panose="020B0502020202020204" pitchFamily="34" charset="0"/>
              </a:rPr>
              <a:t>?</a:t>
            </a:r>
          </a:p>
          <a:p>
            <a:pPr marL="596900" indent="-59690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Blip>
                <a:blip r:embed="rId3"/>
              </a:buBlip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nl-NL" sz="6700" dirty="0"/>
              <a:t>Heeft de onderneming een niet-concurrentiebeding gesloten met andere partijen? </a:t>
            </a:r>
          </a:p>
          <a:p>
            <a:pPr marL="596900" indent="-59690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Blip>
                <a:blip r:embed="rId3"/>
              </a:buBlip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nl-NL" sz="6700" dirty="0"/>
              <a:t>Is de onderneming gebonden door exclusiviteitsovereenkomsten?</a:t>
            </a:r>
          </a:p>
          <a:p>
            <a:pPr marL="596900" indent="-59690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Blip>
                <a:blip r:embed="rId3"/>
              </a:buBlip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nl-NL" sz="6700" dirty="0"/>
              <a:t>Zijn er hangende of dreigende geschillen?</a:t>
            </a:r>
          </a:p>
          <a:p>
            <a:pPr marL="596900" indent="-59690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Blip>
                <a:blip r:embed="rId3"/>
              </a:buBlip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nl-NL" sz="6700" dirty="0"/>
              <a:t>Zijn er andere niet-standaard overeenkomsten die de waarde of de bedrijfsvoering van de onderneming kunnen beïnvloeden? </a:t>
            </a:r>
          </a:p>
          <a:p>
            <a:pPr marL="596900" indent="-59690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Blip>
                <a:blip r:embed="rId3"/>
              </a:buBlip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nl-NL" sz="6700" dirty="0"/>
              <a:t>Welke managementovereenkomsten zijn er? Zijn er concurrentiebedingen met de </a:t>
            </a:r>
            <a:r>
              <a:rPr lang="nl-NL" sz="6700" dirty="0" err="1"/>
              <a:t>key</a:t>
            </a:r>
            <a:r>
              <a:rPr lang="nl-NL" sz="6700" dirty="0"/>
              <a:t>-personeelsleden? </a:t>
            </a:r>
          </a:p>
          <a:p>
            <a:pPr marL="0" indent="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None/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en-GB" dirty="0"/>
          </a:p>
        </p:txBody>
      </p:sp>
      <p:sp>
        <p:nvSpPr>
          <p:cNvPr id="208" name="Rectangle"/>
          <p:cNvSpPr/>
          <p:nvPr/>
        </p:nvSpPr>
        <p:spPr>
          <a:xfrm>
            <a:off x="114300" y="108247"/>
            <a:ext cx="24163200" cy="13499506"/>
          </a:xfrm>
          <a:prstGeom prst="rect">
            <a:avLst/>
          </a:prstGeom>
          <a:ln w="228600">
            <a:solidFill>
              <a:srgbClr val="047E58"/>
            </a:solidFill>
            <a:miter lim="400000"/>
          </a:ln>
        </p:spPr>
        <p:txBody>
          <a:bodyPr lIns="0" tIns="0" rIns="0" bIns="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92552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el van de slide"/>
          <p:cNvSpPr txBox="1"/>
          <p:nvPr/>
        </p:nvSpPr>
        <p:spPr>
          <a:xfrm>
            <a:off x="1886136" y="1699811"/>
            <a:ext cx="19803212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825500">
              <a:lnSpc>
                <a:spcPct val="110000"/>
              </a:lnSpc>
              <a:defRPr sz="7200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nl-NL" dirty="0"/>
              <a:t>L</a:t>
            </a:r>
            <a:r>
              <a:rPr lang="nl-BE" dirty="0" err="1"/>
              <a:t>egal</a:t>
            </a:r>
            <a:r>
              <a:rPr lang="nl-BE" dirty="0"/>
              <a:t> DD</a:t>
            </a:r>
            <a:endParaRPr dirty="0"/>
          </a:p>
        </p:txBody>
      </p:sp>
      <p:pic>
        <p:nvPicPr>
          <p:cNvPr id="206" name="Monard_logo.jpg" descr="Monard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7725" y="12244789"/>
            <a:ext cx="1791930" cy="948670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Hoe pak je dit aan in de termsheet?…"/>
          <p:cNvSpPr txBox="1">
            <a:spLocks noGrp="1"/>
          </p:cNvSpPr>
          <p:nvPr>
            <p:ph type="body" sz="half" idx="1"/>
          </p:nvPr>
        </p:nvSpPr>
        <p:spPr>
          <a:xfrm>
            <a:off x="1964555" y="3156076"/>
            <a:ext cx="19479019" cy="9448300"/>
          </a:xfrm>
          <a:prstGeom prst="rect">
            <a:avLst/>
          </a:prstGeom>
        </p:spPr>
        <p:txBody>
          <a:bodyPr lIns="45719" tIns="45719" rIns="45719" bIns="45719" anchor="t">
            <a:normAutofit fontScale="55000" lnSpcReduction="20000"/>
          </a:bodyPr>
          <a:lstStyle/>
          <a:p>
            <a:pPr marL="0" indent="0">
              <a:buNone/>
            </a:pPr>
            <a:endParaRPr lang="nl-NL" dirty="0"/>
          </a:p>
          <a:p>
            <a:pPr marL="596900" indent="-59690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Blip>
                <a:blip r:embed="rId3"/>
              </a:buBlip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nl-NL" sz="7300" dirty="0"/>
              <a:t>Is er een “IP transfer clause” opgenomen in de contracten met de belangrijkste medewerkers?</a:t>
            </a:r>
          </a:p>
          <a:p>
            <a:pPr marL="596900" indent="-59690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Blip>
                <a:blip r:embed="rId3"/>
              </a:buBlip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nl-NL" sz="7300" dirty="0"/>
              <a:t>Wat met de IP? Is deze exclusieve eigendom van de vennootschap? Wat indien er verder gebouwd is op IP van een concurrent? </a:t>
            </a:r>
          </a:p>
          <a:p>
            <a:pPr marL="596900" indent="-59690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Blip>
                <a:blip r:embed="rId3"/>
              </a:buBlip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nl-NL" sz="7300" dirty="0"/>
              <a:t>Zijn er “change of control” clausules? </a:t>
            </a:r>
          </a:p>
          <a:p>
            <a:pPr marL="596900" indent="-59690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Blip>
                <a:blip r:embed="rId3"/>
              </a:buBlip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nl-NL" sz="7300" dirty="0"/>
              <a:t>Wat met bodemvervuiling of ontbrekende vergunningen? </a:t>
            </a:r>
          </a:p>
          <a:p>
            <a:pPr marL="596900" indent="-59690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Blip>
                <a:blip r:embed="rId3"/>
              </a:buBlip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nl-NL" sz="7300" dirty="0"/>
              <a:t>Fiscale en sociale </a:t>
            </a:r>
            <a:r>
              <a:rPr lang="nl-NL" sz="7300" dirty="0" err="1"/>
              <a:t>liabilities</a:t>
            </a:r>
            <a:r>
              <a:rPr lang="nl-NL" sz="7300" dirty="0"/>
              <a:t>?</a:t>
            </a:r>
          </a:p>
          <a:p>
            <a:pPr marL="596900" indent="-59690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Blip>
                <a:blip r:embed="rId3"/>
              </a:buBlip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nl-NL" sz="7300" dirty="0"/>
              <a:t>Contracten met de belangrijkste klanten? Hoe kunnen deze beëindigd worden? Welke impact hebben deze op de omzetten? </a:t>
            </a:r>
          </a:p>
          <a:p>
            <a:pPr marL="596900" indent="-596900" defTabSz="914400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  <a:buSzPct val="72000"/>
              <a:buBlip>
                <a:blip r:embed="rId3"/>
              </a:buBlip>
              <a:defRPr sz="42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en-GB" dirty="0"/>
          </a:p>
        </p:txBody>
      </p:sp>
      <p:sp>
        <p:nvSpPr>
          <p:cNvPr id="208" name="Rectangle"/>
          <p:cNvSpPr/>
          <p:nvPr/>
        </p:nvSpPr>
        <p:spPr>
          <a:xfrm>
            <a:off x="114300" y="108247"/>
            <a:ext cx="24163200" cy="13499506"/>
          </a:xfrm>
          <a:prstGeom prst="rect">
            <a:avLst/>
          </a:prstGeom>
          <a:ln w="228600">
            <a:solidFill>
              <a:srgbClr val="047E58"/>
            </a:solidFill>
            <a:miter lim="400000"/>
          </a:ln>
        </p:spPr>
        <p:txBody>
          <a:bodyPr lIns="0" tIns="0" rIns="0" bIns="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26EA3F-FEAE-44C1-9054-AFDCA5DA4B84}"/>
              </a:ext>
            </a:extLst>
          </p:cNvPr>
          <p:cNvSpPr txBox="1">
            <a:spLocks/>
          </p:cNvSpPr>
          <p:nvPr/>
        </p:nvSpPr>
        <p:spPr>
          <a:xfrm>
            <a:off x="1886136" y="2938590"/>
            <a:ext cx="18553393" cy="9665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hangingPunct="1">
              <a:buFontTx/>
              <a:buNone/>
            </a:pPr>
            <a:endParaRPr lang="en-US" sz="4300" b="1" dirty="0">
              <a:latin typeface="Century Gothic" panose="020B0502020202020204" pitchFamily="34" charset="0"/>
            </a:endParaRPr>
          </a:p>
          <a:p>
            <a:pPr marL="0" indent="0" hangingPunct="1">
              <a:buFontTx/>
              <a:buNone/>
            </a:pPr>
            <a:endParaRPr lang="en-US" sz="4300" b="1" dirty="0">
              <a:latin typeface="Century Gothic" panose="020B0502020202020204" pitchFamily="34" charset="0"/>
            </a:endParaRPr>
          </a:p>
          <a:p>
            <a:pPr marL="635000" lvl="1" indent="0" hangingPunct="1">
              <a:buNone/>
            </a:pPr>
            <a:endParaRPr lang="en-US" dirty="0"/>
          </a:p>
          <a:p>
            <a:pPr lvl="1" hangingPunct="1">
              <a:buFontTx/>
              <a:buChar char="-"/>
            </a:pPr>
            <a:endParaRPr lang="en-US" dirty="0"/>
          </a:p>
          <a:p>
            <a:pPr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268771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Een durfkapitaal investering is op zich al risicovol genoeg. Vermijd evidente risico’s aan de hand van een gepaste audit."/>
          <p:cNvSpPr txBox="1"/>
          <p:nvPr/>
        </p:nvSpPr>
        <p:spPr>
          <a:xfrm>
            <a:off x="2470336" y="4290332"/>
            <a:ext cx="19803212" cy="6112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825500">
              <a:lnSpc>
                <a:spcPct val="110000"/>
              </a:lnSpc>
              <a:defRPr sz="7200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nl-NL" sz="6000" dirty="0"/>
              <a:t>Beperk de risico’s die je neemt tot het ondernemingsrisico. </a:t>
            </a:r>
          </a:p>
          <a:p>
            <a:pPr algn="l" defTabSz="825500">
              <a:lnSpc>
                <a:spcPct val="110000"/>
              </a:lnSpc>
              <a:defRPr sz="7200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nl-NL" sz="6000" dirty="0"/>
          </a:p>
          <a:p>
            <a:pPr algn="l" defTabSz="825500">
              <a:lnSpc>
                <a:spcPct val="110000"/>
              </a:lnSpc>
              <a:defRPr sz="7200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nl-NL" sz="6000" dirty="0"/>
              <a:t>Een durfkapitaal investering is op zich al risicovol genoeg. </a:t>
            </a:r>
            <a:r>
              <a:rPr lang="nl-NL" sz="6000" b="1" dirty="0"/>
              <a:t>Vermijdt evidente risico’s</a:t>
            </a:r>
            <a:r>
              <a:rPr lang="nl-NL" sz="6000" dirty="0"/>
              <a:t> aan de hand van een </a:t>
            </a:r>
            <a:r>
              <a:rPr lang="nl-NL" sz="6000" b="1" dirty="0"/>
              <a:t>gepaste audit </a:t>
            </a:r>
            <a:r>
              <a:rPr lang="nl-NL" sz="6000" dirty="0"/>
              <a:t>en </a:t>
            </a:r>
            <a:r>
              <a:rPr lang="nl-NL" sz="6000" b="1" dirty="0"/>
              <a:t>juiste afspraken</a:t>
            </a:r>
            <a:r>
              <a:rPr lang="nl-NL" sz="6000" dirty="0"/>
              <a:t> hierover. </a:t>
            </a:r>
          </a:p>
        </p:txBody>
      </p:sp>
      <p:sp>
        <p:nvSpPr>
          <p:cNvPr id="175" name="Conclusie"/>
          <p:cNvSpPr txBox="1"/>
          <p:nvPr/>
        </p:nvSpPr>
        <p:spPr>
          <a:xfrm>
            <a:off x="2470336" y="3014453"/>
            <a:ext cx="2199538" cy="59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3200" spc="128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dirty="0" err="1"/>
              <a:t>Conclusie</a:t>
            </a:r>
            <a:endParaRPr dirty="0"/>
          </a:p>
        </p:txBody>
      </p:sp>
      <p:pic>
        <p:nvPicPr>
          <p:cNvPr id="176" name="Monard_logo.jpg" descr="Monard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1525" y="12130489"/>
            <a:ext cx="1791930" cy="94867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">
            <a:extLst>
              <a:ext uri="{FF2B5EF4-FFF2-40B4-BE49-F238E27FC236}">
                <a16:creationId xmlns:a16="http://schemas.microsoft.com/office/drawing/2014/main" id="{109D6D7A-AAAA-614A-A3E7-E8F17A53DC23}"/>
              </a:ext>
            </a:extLst>
          </p:cNvPr>
          <p:cNvSpPr/>
          <p:nvPr/>
        </p:nvSpPr>
        <p:spPr>
          <a:xfrm>
            <a:off x="114300" y="108247"/>
            <a:ext cx="24163200" cy="13499506"/>
          </a:xfrm>
          <a:prstGeom prst="rect">
            <a:avLst/>
          </a:prstGeom>
          <a:ln w="228600">
            <a:solidFill>
              <a:srgbClr val="047E58"/>
            </a:solidFill>
            <a:miter lim="400000"/>
          </a:ln>
        </p:spPr>
        <p:txBody>
          <a:bodyPr lIns="0" tIns="0" rIns="0" bIns="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Monard_logo.jpg" descr="Monard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1525" y="12130489"/>
            <a:ext cx="1791930" cy="94867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5" name="Tijdelijke aanduiding voor inhoud 3"/>
          <p:cNvGrpSpPr/>
          <p:nvPr/>
        </p:nvGrpSpPr>
        <p:grpSpPr>
          <a:xfrm>
            <a:off x="1828237" y="6384375"/>
            <a:ext cx="21177124" cy="1992625"/>
            <a:chOff x="0" y="-1"/>
            <a:chExt cx="21177122" cy="1992624"/>
          </a:xfrm>
        </p:grpSpPr>
        <p:grpSp>
          <p:nvGrpSpPr>
            <p:cNvPr id="182" name="Group"/>
            <p:cNvGrpSpPr/>
            <p:nvPr/>
          </p:nvGrpSpPr>
          <p:grpSpPr>
            <a:xfrm>
              <a:off x="0" y="-1"/>
              <a:ext cx="4981555" cy="1992623"/>
              <a:chOff x="0" y="0"/>
              <a:chExt cx="4981554" cy="1992621"/>
            </a:xfrm>
          </p:grpSpPr>
          <p:sp>
            <p:nvSpPr>
              <p:cNvPr id="180" name="Shape"/>
              <p:cNvSpPr/>
              <p:nvPr/>
            </p:nvSpPr>
            <p:spPr>
              <a:xfrm>
                <a:off x="-1" y="-1"/>
                <a:ext cx="4981556" cy="1992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280" y="0"/>
                    </a:lnTo>
                    <a:lnTo>
                      <a:pt x="21600" y="10800"/>
                    </a:lnTo>
                    <a:lnTo>
                      <a:pt x="1728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17C58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11200">
                  <a:lnSpc>
                    <a:spcPct val="90000"/>
                  </a:lnSpc>
                  <a:spcBef>
                    <a:spcPts val="800"/>
                  </a:spcBef>
                  <a:defRPr sz="11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181" name="Geheimhoudings overeenkomst"/>
              <p:cNvSpPr txBox="1"/>
              <p:nvPr/>
            </p:nvSpPr>
            <p:spPr>
              <a:xfrm>
                <a:off x="127385" y="473625"/>
                <a:ext cx="4356015" cy="104537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1335" tIns="21335" rIns="21335" bIns="21335" numCol="1" anchor="ctr">
                <a:noAutofit/>
              </a:bodyPr>
              <a:lstStyle/>
              <a:p>
                <a:pPr defTabSz="711200">
                  <a:lnSpc>
                    <a:spcPct val="90000"/>
                  </a:lnSpc>
                  <a:spcBef>
                    <a:spcPts val="600"/>
                  </a:spcBef>
                  <a:defRPr sz="1600" b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rPr sz="2800" dirty="0" err="1"/>
                  <a:t>Geheimhoudings</a:t>
                </a:r>
                <a:br>
                  <a:rPr sz="2800" dirty="0"/>
                </a:br>
                <a:r>
                  <a:rPr sz="2800" dirty="0" err="1"/>
                  <a:t>overeenkomst</a:t>
                </a:r>
                <a:r>
                  <a:rPr sz="1100" b="0" dirty="0"/>
                  <a:t>	</a:t>
                </a:r>
              </a:p>
            </p:txBody>
          </p:sp>
        </p:grpSp>
        <p:grpSp>
          <p:nvGrpSpPr>
            <p:cNvPr id="185" name="Group"/>
            <p:cNvGrpSpPr/>
            <p:nvPr/>
          </p:nvGrpSpPr>
          <p:grpSpPr>
            <a:xfrm>
              <a:off x="3985244" y="0"/>
              <a:ext cx="4981556" cy="1992622"/>
              <a:chOff x="0" y="0"/>
              <a:chExt cx="4981554" cy="1992621"/>
            </a:xfrm>
          </p:grpSpPr>
          <p:sp>
            <p:nvSpPr>
              <p:cNvPr id="183" name="Chevron"/>
              <p:cNvSpPr/>
              <p:nvPr/>
            </p:nvSpPr>
            <p:spPr>
              <a:xfrm>
                <a:off x="0" y="0"/>
                <a:ext cx="4981555" cy="1992622"/>
              </a:xfrm>
              <a:prstGeom prst="chevron">
                <a:avLst>
                  <a:gd name="adj" fmla="val 50000"/>
                </a:avLst>
              </a:prstGeom>
              <a:solidFill>
                <a:srgbClr val="017C58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11200">
                  <a:lnSpc>
                    <a:spcPct val="90000"/>
                  </a:lnSpc>
                  <a:spcBef>
                    <a:spcPts val="800"/>
                  </a:spcBef>
                  <a:defRPr sz="1600" b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 dirty="0"/>
              </a:p>
            </p:txBody>
          </p:sp>
          <p:sp>
            <p:nvSpPr>
              <p:cNvPr id="184" name="Warren Buffett onderzoek"/>
              <p:cNvSpPr txBox="1"/>
              <p:nvPr/>
            </p:nvSpPr>
            <p:spPr>
              <a:xfrm>
                <a:off x="1081235" y="473625"/>
                <a:ext cx="2904010" cy="104537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1335" tIns="21335" rIns="21335" bIns="21335" numCol="1" anchor="ctr">
                <a:noAutofit/>
              </a:bodyPr>
              <a:lstStyle>
                <a:lvl1pPr defTabSz="711200">
                  <a:lnSpc>
                    <a:spcPct val="90000"/>
                  </a:lnSpc>
                  <a:spcBef>
                    <a:spcPts val="600"/>
                  </a:spcBef>
                  <a:defRPr sz="2800" b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dirty="0"/>
                  <a:t>Warren Buffett </a:t>
                </a:r>
                <a:r>
                  <a:rPr dirty="0" err="1"/>
                  <a:t>onderzoek</a:t>
                </a:r>
                <a:endParaRPr dirty="0"/>
              </a:p>
            </p:txBody>
          </p:sp>
        </p:grpSp>
        <p:grpSp>
          <p:nvGrpSpPr>
            <p:cNvPr id="188" name="Group"/>
            <p:cNvGrpSpPr/>
            <p:nvPr/>
          </p:nvGrpSpPr>
          <p:grpSpPr>
            <a:xfrm>
              <a:off x="7970488" y="0"/>
              <a:ext cx="4344977" cy="1992623"/>
              <a:chOff x="0" y="0"/>
              <a:chExt cx="4344976" cy="1992622"/>
            </a:xfrm>
          </p:grpSpPr>
          <p:sp>
            <p:nvSpPr>
              <p:cNvPr id="186" name="Chevron"/>
              <p:cNvSpPr/>
              <p:nvPr/>
            </p:nvSpPr>
            <p:spPr>
              <a:xfrm>
                <a:off x="0" y="0"/>
                <a:ext cx="4344976" cy="1992622"/>
              </a:xfrm>
              <a:prstGeom prst="chevron">
                <a:avLst>
                  <a:gd name="adj" fmla="val 50000"/>
                </a:avLst>
              </a:prstGeom>
              <a:solidFill>
                <a:srgbClr val="017C58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11200">
                  <a:lnSpc>
                    <a:spcPct val="90000"/>
                  </a:lnSpc>
                  <a:spcBef>
                    <a:spcPts val="800"/>
                  </a:spcBef>
                  <a:defRPr sz="1100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 dirty="0"/>
              </a:p>
            </p:txBody>
          </p:sp>
          <p:sp>
            <p:nvSpPr>
              <p:cNvPr id="187" name="Termsheet"/>
              <p:cNvSpPr txBox="1"/>
              <p:nvPr/>
            </p:nvSpPr>
            <p:spPr>
              <a:xfrm>
                <a:off x="1081235" y="701099"/>
                <a:ext cx="2904010" cy="5904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1335" tIns="21335" rIns="21335" bIns="21335" numCol="1" anchor="ctr">
                <a:noAutofit/>
              </a:bodyPr>
              <a:lstStyle/>
              <a:p>
                <a:pPr defTabSz="711200">
                  <a:lnSpc>
                    <a:spcPct val="90000"/>
                  </a:lnSpc>
                  <a:spcBef>
                    <a:spcPts val="600"/>
                  </a:spcBef>
                  <a:defRPr sz="2800" b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rPr dirty="0" err="1"/>
                  <a:t>Termsheet</a:t>
                </a:r>
                <a:r>
                  <a:rPr b="0" dirty="0"/>
                  <a:t>	</a:t>
                </a:r>
              </a:p>
            </p:txBody>
          </p:sp>
        </p:grpSp>
        <p:grpSp>
          <p:nvGrpSpPr>
            <p:cNvPr id="191" name="Group"/>
            <p:cNvGrpSpPr/>
            <p:nvPr/>
          </p:nvGrpSpPr>
          <p:grpSpPr>
            <a:xfrm>
              <a:off x="11323429" y="0"/>
              <a:ext cx="9048022" cy="1992623"/>
              <a:chOff x="-632301" y="0"/>
              <a:chExt cx="9048017" cy="1992622"/>
            </a:xfrm>
          </p:grpSpPr>
          <p:sp>
            <p:nvSpPr>
              <p:cNvPr id="189" name="Chevron"/>
              <p:cNvSpPr/>
              <p:nvPr/>
            </p:nvSpPr>
            <p:spPr>
              <a:xfrm>
                <a:off x="-632301" y="0"/>
                <a:ext cx="3621237" cy="1992622"/>
              </a:xfrm>
              <a:prstGeom prst="chevron">
                <a:avLst>
                  <a:gd name="adj" fmla="val 50000"/>
                </a:avLst>
              </a:prstGeom>
              <a:solidFill>
                <a:srgbClr val="017C58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11200">
                  <a:lnSpc>
                    <a:spcPct val="90000"/>
                  </a:lnSpc>
                  <a:spcBef>
                    <a:spcPts val="800"/>
                  </a:spcBef>
                  <a:defRPr sz="1600" b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 dirty="0"/>
              </a:p>
            </p:txBody>
          </p:sp>
          <p:sp>
            <p:nvSpPr>
              <p:cNvPr id="190" name="Closing"/>
              <p:cNvSpPr txBox="1"/>
              <p:nvPr/>
            </p:nvSpPr>
            <p:spPr>
              <a:xfrm>
                <a:off x="5511705" y="756437"/>
                <a:ext cx="2904011" cy="5904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1335" tIns="21335" rIns="21335" bIns="21335" numCol="1" anchor="ctr">
                <a:noAutofit/>
              </a:bodyPr>
              <a:lstStyle>
                <a:lvl1pPr defTabSz="711200">
                  <a:lnSpc>
                    <a:spcPct val="90000"/>
                  </a:lnSpc>
                  <a:spcBef>
                    <a:spcPts val="600"/>
                  </a:spcBef>
                  <a:defRPr sz="2800" b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dirty="0"/>
                  <a:t>Closing</a:t>
                </a:r>
              </a:p>
            </p:txBody>
          </p:sp>
        </p:grpSp>
        <p:grpSp>
          <p:nvGrpSpPr>
            <p:cNvPr id="194" name="Group"/>
            <p:cNvGrpSpPr/>
            <p:nvPr/>
          </p:nvGrpSpPr>
          <p:grpSpPr>
            <a:xfrm>
              <a:off x="13874372" y="0"/>
              <a:ext cx="7302750" cy="1992623"/>
              <a:chOff x="-2066604" y="0"/>
              <a:chExt cx="7302748" cy="1992622"/>
            </a:xfrm>
          </p:grpSpPr>
          <p:sp>
            <p:nvSpPr>
              <p:cNvPr id="192" name="Chevron"/>
              <p:cNvSpPr/>
              <p:nvPr/>
            </p:nvSpPr>
            <p:spPr>
              <a:xfrm>
                <a:off x="-2066604" y="0"/>
                <a:ext cx="4344975" cy="1992622"/>
              </a:xfrm>
              <a:prstGeom prst="chevron">
                <a:avLst>
                  <a:gd name="adj" fmla="val 50000"/>
                </a:avLst>
              </a:prstGeom>
              <a:solidFill>
                <a:srgbClr val="017C58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711200">
                  <a:lnSpc>
                    <a:spcPct val="90000"/>
                  </a:lnSpc>
                  <a:spcBef>
                    <a:spcPts val="800"/>
                  </a:spcBef>
                  <a:defRPr sz="1600" b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r>
                  <a:rPr lang="nl-NL" sz="2800" dirty="0"/>
                  <a:t>CLOSING</a:t>
                </a:r>
                <a:r>
                  <a:rPr lang="nl-NL" dirty="0"/>
                  <a:t> </a:t>
                </a:r>
                <a:endParaRPr dirty="0"/>
              </a:p>
            </p:txBody>
          </p:sp>
          <p:sp>
            <p:nvSpPr>
              <p:cNvPr id="193" name="Post-Closing"/>
              <p:cNvSpPr txBox="1"/>
              <p:nvPr/>
            </p:nvSpPr>
            <p:spPr>
              <a:xfrm>
                <a:off x="2332133" y="784106"/>
                <a:ext cx="2904011" cy="5904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21335" tIns="21335" rIns="21335" bIns="21335" numCol="1" anchor="ctr">
                <a:noAutofit/>
              </a:bodyPr>
              <a:lstStyle>
                <a:lvl1pPr defTabSz="711200">
                  <a:lnSpc>
                    <a:spcPct val="90000"/>
                  </a:lnSpc>
                  <a:spcBef>
                    <a:spcPts val="600"/>
                  </a:spcBef>
                  <a:defRPr sz="2800" b="1">
                    <a:solidFill>
                      <a:srgbClr val="FFFFFF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lvl1pPr>
              </a:lstStyle>
              <a:p>
                <a:r>
                  <a:rPr dirty="0"/>
                  <a:t>Post-Closing</a:t>
                </a:r>
              </a:p>
            </p:txBody>
          </p:sp>
        </p:grpSp>
      </p:grpSp>
      <p:sp>
        <p:nvSpPr>
          <p:cNvPr id="196" name="Timetable"/>
          <p:cNvSpPr txBox="1"/>
          <p:nvPr/>
        </p:nvSpPr>
        <p:spPr>
          <a:xfrm>
            <a:off x="1720030" y="4506799"/>
            <a:ext cx="19803213" cy="1221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825500">
              <a:lnSpc>
                <a:spcPct val="110000"/>
              </a:lnSpc>
              <a:defRPr sz="7200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rPr lang="nl-BE" dirty="0"/>
              <a:t>Hoe begin je er aan?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id="{06F3B288-057C-B74C-9222-8498C0ADC6A8}"/>
              </a:ext>
            </a:extLst>
          </p:cNvPr>
          <p:cNvSpPr/>
          <p:nvPr/>
        </p:nvSpPr>
        <p:spPr>
          <a:xfrm>
            <a:off x="114300" y="108247"/>
            <a:ext cx="24163200" cy="13499506"/>
          </a:xfrm>
          <a:prstGeom prst="rect">
            <a:avLst/>
          </a:prstGeom>
          <a:ln w="228600">
            <a:solidFill>
              <a:srgbClr val="047E58"/>
            </a:solidFill>
            <a:miter lim="400000"/>
          </a:ln>
        </p:spPr>
        <p:txBody>
          <a:bodyPr lIns="0" tIns="0" rIns="0" bIns="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" name="Chevron">
            <a:extLst>
              <a:ext uri="{FF2B5EF4-FFF2-40B4-BE49-F238E27FC236}">
                <a16:creationId xmlns:a16="http://schemas.microsoft.com/office/drawing/2014/main" id="{99BD7241-DF46-A24D-B67E-4BCAFD0184A0}"/>
              </a:ext>
            </a:extLst>
          </p:cNvPr>
          <p:cNvSpPr/>
          <p:nvPr/>
        </p:nvSpPr>
        <p:spPr>
          <a:xfrm>
            <a:off x="19074109" y="6384376"/>
            <a:ext cx="4035273" cy="1992624"/>
          </a:xfrm>
          <a:prstGeom prst="chevron">
            <a:avLst>
              <a:gd name="adj" fmla="val 50000"/>
            </a:avLst>
          </a:prstGeom>
          <a:solidFill>
            <a:srgbClr val="017C58"/>
          </a:solidFill>
          <a:ln w="12700" cap="flat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defTabSz="711200">
              <a:lnSpc>
                <a:spcPct val="90000"/>
              </a:lnSpc>
              <a:spcBef>
                <a:spcPts val="800"/>
              </a:spcBef>
              <a:defRPr sz="1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nl-NL" sz="2800" dirty="0"/>
              <a:t>POST-CLOSING</a:t>
            </a:r>
            <a:r>
              <a:rPr lang="nl-NL" dirty="0"/>
              <a:t> </a:t>
            </a:r>
            <a:endParaRPr dirty="0"/>
          </a:p>
        </p:txBody>
      </p:sp>
      <p:sp>
        <p:nvSpPr>
          <p:cNvPr id="28" name="Geheimhoudings overeenkomst">
            <a:extLst>
              <a:ext uri="{FF2B5EF4-FFF2-40B4-BE49-F238E27FC236}">
                <a16:creationId xmlns:a16="http://schemas.microsoft.com/office/drawing/2014/main" id="{25BFB324-68F5-4841-A5F8-B2E87EBEDF2E}"/>
              </a:ext>
            </a:extLst>
          </p:cNvPr>
          <p:cNvSpPr txBox="1"/>
          <p:nvPr/>
        </p:nvSpPr>
        <p:spPr>
          <a:xfrm>
            <a:off x="13035990" y="6198092"/>
            <a:ext cx="4356017" cy="23651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1335" tIns="21335" rIns="21335" bIns="21335" numCol="1" anchor="ctr">
            <a:noAutofit/>
          </a:bodyPr>
          <a:lstStyle/>
          <a:p>
            <a:pPr defTabSz="711200">
              <a:lnSpc>
                <a:spcPct val="90000"/>
              </a:lnSpc>
              <a:spcBef>
                <a:spcPts val="600"/>
              </a:spcBef>
              <a:defRPr sz="16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nl-BE" sz="2800" dirty="0"/>
              <a:t>Due</a:t>
            </a:r>
            <a:br>
              <a:rPr lang="nl-BE" sz="2800" dirty="0"/>
            </a:br>
            <a:r>
              <a:rPr lang="nl-BE" sz="2800" dirty="0"/>
              <a:t>Diligence</a:t>
            </a:r>
            <a:endParaRPr sz="1100" b="0"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Een durfkapitaal investering is op zich al risicovol genoeg. Vermijd evidente risico’s aan de hand van een gepaste audit."/>
          <p:cNvSpPr txBox="1"/>
          <p:nvPr/>
        </p:nvSpPr>
        <p:spPr>
          <a:xfrm>
            <a:off x="2470336" y="10440178"/>
            <a:ext cx="19803212" cy="1035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825500">
              <a:lnSpc>
                <a:spcPct val="110000"/>
              </a:lnSpc>
              <a:defRPr sz="7200">
                <a:solidFill>
                  <a:srgbClr val="1A1A1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nl-NL" sz="6000" dirty="0">
                <a:latin typeface="Century Gothic" panose="020B0502020202020204" pitchFamily="34" charset="0"/>
              </a:rPr>
              <a:t>		Termsheet is cruciaal in het investeringsproces</a:t>
            </a:r>
            <a:endParaRPr lang="nl-NL" sz="6000" dirty="0"/>
          </a:p>
        </p:txBody>
      </p:sp>
      <p:pic>
        <p:nvPicPr>
          <p:cNvPr id="176" name="Monard_logo.jpg" descr="Monard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1525" y="12130489"/>
            <a:ext cx="1791930" cy="948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0" name="Picture 2" descr="man writing on paper">
            <a:extLst>
              <a:ext uri="{FF2B5EF4-FFF2-40B4-BE49-F238E27FC236}">
                <a16:creationId xmlns:a16="http://schemas.microsoft.com/office/drawing/2014/main" id="{0049B569-05BA-C944-A1B4-CDCA5534F6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9" b="26796"/>
          <a:stretch/>
        </p:blipFill>
        <p:spPr bwMode="auto">
          <a:xfrm>
            <a:off x="106500" y="108247"/>
            <a:ext cx="24163200" cy="865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">
            <a:extLst>
              <a:ext uri="{FF2B5EF4-FFF2-40B4-BE49-F238E27FC236}">
                <a16:creationId xmlns:a16="http://schemas.microsoft.com/office/drawing/2014/main" id="{109D6D7A-AAAA-614A-A3E7-E8F17A53DC23}"/>
              </a:ext>
            </a:extLst>
          </p:cNvPr>
          <p:cNvSpPr/>
          <p:nvPr/>
        </p:nvSpPr>
        <p:spPr>
          <a:xfrm>
            <a:off x="114300" y="108247"/>
            <a:ext cx="24163200" cy="13499506"/>
          </a:xfrm>
          <a:prstGeom prst="rect">
            <a:avLst/>
          </a:prstGeom>
          <a:ln w="228600">
            <a:solidFill>
              <a:srgbClr val="047E58"/>
            </a:solidFill>
            <a:miter lim="400000"/>
          </a:ln>
        </p:spPr>
        <p:txBody>
          <a:bodyPr lIns="0" tIns="0" rIns="0" bIns="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444733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lientCode xmlns="8fc5f5d6-3f71-4c48-bc61-6b66300a6390">MLDMS</ClientCode>
    <ClientName xmlns="8fc5f5d6-3f71-4c48-bc61-6b66300a6390">Monard Private</ClientName>
    <MatterCode xmlns="8fc5f5d6-3f71-4c48-bc61-6b66300a6390">130204555</MatterCode>
    <MatterName xmlns="8fc5f5d6-3f71-4c48-bc61-6b66300a6390">JRAS - JEROEN RASKIN</MatterName>
    <DocAuthor xmlns="8fc5f5d6-3f71-4c48-bc61-6b66300a6390">
      <UserInfo>
        <DisplayName/>
        <AccountId xsi:nil="true"/>
        <AccountType/>
      </UserInfo>
    </DocAuthor>
    <ExtranetURL xmlns="8fc5f5d6-3f71-4c48-bc61-6b66300a6390" xmlns:ns1="http://www.w3.org/2001/XMLSchema-instance" ns1:nil="true"/>
    <_dlc_DocId xmlns="594cf0b5-3934-47c3-86aa-1ef17cb8a648">YZCERH7S7AV5-608900766-3788</_dlc_DocId>
    <_dlc_DocIdUrl xmlns="594cf0b5-3934-47c3-86aa-1ef17cb8a648">
      <Url>https://monardlaw.sharepoint.com/sites/DMS007/130204555/_layouts/15/DocIdRedir.aspx?ID=YZCERH7S7AV5-608900766-3788</Url>
      <Description>YZCERH7S7AV5-608900766-3788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MS Document" ma:contentTypeID="0x0101006F600D5C20B9E14384F4793CCCF9A76C00738A93A78154D94E8374307456A4DFDA" ma:contentTypeVersion="4" ma:contentTypeDescription="Een nieuw document maken." ma:contentTypeScope="" ma:versionID="08144f4a8e231d6fc6c18d157ee0c5bf">
  <xsd:schema xmlns:xsd="http://www.w3.org/2001/XMLSchema" xmlns:xs="http://www.w3.org/2001/XMLSchema" xmlns:p="http://schemas.microsoft.com/office/2006/metadata/properties" xmlns:ns2="8fc5f5d6-3f71-4c48-bc61-6b66300a6390" xmlns:ns3="594cf0b5-3934-47c3-86aa-1ef17cb8a648" targetNamespace="http://schemas.microsoft.com/office/2006/metadata/properties" ma:root="true" ma:fieldsID="fc6dcc3e9fb8376ed4c95e911e78a2ad" ns2:_="" ns3:_="">
    <xsd:import namespace="8fc5f5d6-3f71-4c48-bc61-6b66300a6390"/>
    <xsd:import namespace="594cf0b5-3934-47c3-86aa-1ef17cb8a648"/>
    <xsd:element name="properties">
      <xsd:complexType>
        <xsd:sequence>
          <xsd:element name="documentManagement">
            <xsd:complexType>
              <xsd:all>
                <xsd:element ref="ns2:ClientCode" minOccurs="0"/>
                <xsd:element ref="ns2:ClientName" minOccurs="0"/>
                <xsd:element ref="ns2:MatterCode" minOccurs="0"/>
                <xsd:element ref="ns2:MatterName" minOccurs="0"/>
                <xsd:element ref="ns2:DocAuthor" minOccurs="0"/>
                <xsd:element ref="ns2:ExtranetURL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c5f5d6-3f71-4c48-bc61-6b66300a6390" elementFormDefault="qualified">
    <xsd:import namespace="http://schemas.microsoft.com/office/2006/documentManagement/types"/>
    <xsd:import namespace="http://schemas.microsoft.com/office/infopath/2007/PartnerControls"/>
    <xsd:element name="ClientCode" ma:index="8" nillable="true" ma:displayName="ClientCode" ma:default="MLDMS" ma:internalName="ClientCode" ma:readOnly="false">
      <xsd:simpleType>
        <xsd:restriction base="dms:Text"/>
      </xsd:simpleType>
    </xsd:element>
    <xsd:element name="ClientName" ma:index="9" nillable="true" ma:displayName="ClientName" ma:default="Monard Private" ma:internalName="ClientName" ma:readOnly="false">
      <xsd:simpleType>
        <xsd:restriction base="dms:Text"/>
      </xsd:simpleType>
    </xsd:element>
    <xsd:element name="MatterCode" ma:index="10" nillable="true" ma:displayName="MatterCode" ma:default="130204555" ma:internalName="MatterCode" ma:readOnly="false">
      <xsd:simpleType>
        <xsd:restriction base="dms:Text"/>
      </xsd:simpleType>
    </xsd:element>
    <xsd:element name="MatterName" ma:index="11" nillable="true" ma:displayName="MatterName" ma:default="JRAS - JEROEN RASKIN" ma:internalName="MatterName" ma:readOnly="false">
      <xsd:simpleType>
        <xsd:restriction base="dms:Text"/>
      </xsd:simpleType>
    </xsd:element>
    <xsd:element name="DocAuthor" ma:index="12" nillable="true" ma:displayName="DocAuthor" ma:internalName="Doc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ranetURL" ma:index="13" nillable="true" ma:displayName="ExtranetURL" ma:hidden="true" ma:internalName="ExtranetURL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4cf0b5-3934-47c3-86aa-1ef17cb8a648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15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Id blijven behouden" ma:description="Id behouden tijdens toevoegen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haredContentType xmlns="Microsoft.SharePoint.Taxonomy.ContentTypeSync" SourceId="1465bb07-63f9-4b81-8bb8-af7fe0693c09" ContentTypeId="0x0101006F600D5C20B9E14384F4793CCCF9A76C" PreviousValue="false"/>
</file>

<file path=customXml/itemProps1.xml><?xml version="1.0" encoding="utf-8"?>
<ds:datastoreItem xmlns:ds="http://schemas.openxmlformats.org/officeDocument/2006/customXml" ds:itemID="{4F67C29C-61A9-4DBF-B4EB-E4C287768D3C}">
  <ds:schemaRefs>
    <ds:schemaRef ds:uri="http://purl.org/dc/terms/"/>
    <ds:schemaRef ds:uri="8fc5f5d6-3f71-4c48-bc61-6b66300a639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594cf0b5-3934-47c3-86aa-1ef17cb8a64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1C98E39-2755-464F-AAB5-21B8857BD9A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0F7BC8A-7830-4B1C-95C6-0B7F200BA08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C6960E5-733C-4B21-85F9-7AB100194E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c5f5d6-3f71-4c48-bc61-6b66300a6390"/>
    <ds:schemaRef ds:uri="594cf0b5-3934-47c3-86aa-1ef17cb8a6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961355AC-C285-4CBF-B742-A4BFB73C9561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764</Words>
  <Application>Microsoft Office PowerPoint</Application>
  <PresentationFormat>Aangepast</PresentationFormat>
  <Paragraphs>95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4" baseType="lpstr">
      <vt:lpstr>Calibri</vt:lpstr>
      <vt:lpstr>Century Gothic</vt:lpstr>
      <vt:lpstr>Helvetica Neue</vt:lpstr>
      <vt:lpstr>Helvetica Neue Light</vt:lpstr>
      <vt:lpstr>Helvetica Neue Medium</vt:lpstr>
      <vt:lpstr>21_BasicWhite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Jeroen Raskin</cp:lastModifiedBy>
  <cp:revision>29</cp:revision>
  <dcterms:created xsi:type="dcterms:W3CDTF">2020-11-18T11:18:00Z</dcterms:created>
  <dcterms:modified xsi:type="dcterms:W3CDTF">2020-11-19T14:07:12Z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0x0101006F600D5C20B9E14384F4793CCCF9A76C00738A93A78154D94E8374307456A4DFDA</vt:lpwstr>
  </property>
  <property fmtid="{D5CDD505-2E9C-101B-9397-08002B2CF9AE}" pid="3" name="ContentType">
    <vt:lpwstr>DMS Document</vt:lpwstr>
  </property>
  <property fmtid="{D5CDD505-2E9C-101B-9397-08002B2CF9AE}" pid="4" name="Title">
    <vt:lpwstr>PowerPoint Presentation</vt:lpwstr>
  </property>
  <property fmtid="{D5CDD505-2E9C-101B-9397-08002B2CF9AE}" pid="5" name="ClientCode">
    <vt:lpwstr>MLDMS</vt:lpwstr>
  </property>
  <property fmtid="{D5CDD505-2E9C-101B-9397-08002B2CF9AE}" pid="6" name="ClientName">
    <vt:lpwstr>Monard Private</vt:lpwstr>
  </property>
  <property fmtid="{D5CDD505-2E9C-101B-9397-08002B2CF9AE}" pid="7" name="MatterCode">
    <vt:lpwstr>130204555</vt:lpwstr>
  </property>
  <property fmtid="{D5CDD505-2E9C-101B-9397-08002B2CF9AE}" pid="8" name="MatterName">
    <vt:lpwstr>JRAS - JEROEN RASKIN</vt:lpwstr>
  </property>
  <property fmtid="{D5CDD505-2E9C-101B-9397-08002B2CF9AE}" pid="9" name="Modified">
    <vt:lpwstr>2020-11-18T16:45:53+00:00</vt:lpwstr>
  </property>
  <property fmtid="{D5CDD505-2E9C-101B-9397-08002B2CF9AE}" pid="10" name="Created">
    <vt:lpwstr>2020-11-18T11:18:00+00:00</vt:lpwstr>
  </property>
  <property fmtid="{D5CDD505-2E9C-101B-9397-08002B2CF9AE}" pid="11" name="_dlc_DocIdItemGuid">
    <vt:lpwstr>0d283d81-d3d6-4426-9e65-54879ebdec6d</vt:lpwstr>
  </property>
</Properties>
</file>